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33"/>
  </p:notesMasterIdLst>
  <p:sldIdLst>
    <p:sldId id="258" r:id="rId5"/>
    <p:sldId id="326" r:id="rId6"/>
    <p:sldId id="290" r:id="rId7"/>
    <p:sldId id="282" r:id="rId8"/>
    <p:sldId id="268" r:id="rId9"/>
    <p:sldId id="286" r:id="rId10"/>
    <p:sldId id="287" r:id="rId11"/>
    <p:sldId id="288" r:id="rId12"/>
    <p:sldId id="312" r:id="rId13"/>
    <p:sldId id="308" r:id="rId14"/>
    <p:sldId id="329" r:id="rId15"/>
    <p:sldId id="331" r:id="rId16"/>
    <p:sldId id="327" r:id="rId17"/>
    <p:sldId id="328" r:id="rId18"/>
    <p:sldId id="310" r:id="rId19"/>
    <p:sldId id="303" r:id="rId20"/>
    <p:sldId id="309" r:id="rId21"/>
    <p:sldId id="304" r:id="rId22"/>
    <p:sldId id="305" r:id="rId23"/>
    <p:sldId id="306" r:id="rId24"/>
    <p:sldId id="311" r:id="rId25"/>
    <p:sldId id="314" r:id="rId26"/>
    <p:sldId id="315" r:id="rId27"/>
    <p:sldId id="316" r:id="rId28"/>
    <p:sldId id="332" r:id="rId29"/>
    <p:sldId id="333" r:id="rId30"/>
    <p:sldId id="334" r:id="rId31"/>
    <p:sldId id="267" r:id="rId32"/>
  </p:sldIdLst>
  <p:sldSz cx="9144000" cy="6858000" type="screen4x3"/>
  <p:notesSz cx="6858000" cy="91440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</a:defRPr>
    </a:lvl9pPr>
  </p:defaultTextStyle>
  <p:extLst>
    <p:ext uri="{EFAFB233-063F-42B5-8137-9DF3F51BA10A}">
      <p15:sldGuideLst xmlns:p15="http://schemas.microsoft.com/office/powerpoint/2012/main">
        <p15:guide id="1" orient="horz" pos="224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E86E25"/>
    <a:srgbClr val="E37D0F"/>
    <a:srgbClr val="A50021"/>
    <a:srgbClr val="C0C0C0"/>
    <a:srgbClr val="E0C470"/>
    <a:srgbClr val="C0C2CC"/>
    <a:srgbClr val="F57227"/>
    <a:srgbClr val="FFCC00"/>
    <a:srgbClr val="E77D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6" d="100"/>
          <a:sy n="56" d="100"/>
        </p:scale>
        <p:origin x="1350" y="30"/>
      </p:cViewPr>
      <p:guideLst>
        <p:guide orient="horz" pos="224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2437" tIns="46218" rIns="92437" bIns="46218"/>
          <a:lstStyle/>
          <a:p>
            <a:pPr lvl="0" defTabSz="923925" eaLnBrk="1" hangingPunct="1"/>
            <a:endParaRPr lang="en-US" altLang="x-none" sz="1200" b="0" dirty="0">
              <a:latin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dt" idx="1"/>
          </p:nvPr>
        </p:nvSpPr>
        <p:spPr>
          <a:xfrm>
            <a:off x="3883025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2437" tIns="46218" rIns="92437" bIns="46218"/>
          <a:lstStyle/>
          <a:p>
            <a:pPr lvl="0" algn="r" defTabSz="923925" eaLnBrk="1" hangingPunct="1"/>
            <a:endParaRPr lang="en-US" altLang="x-none" sz="1200" b="0" dirty="0">
              <a:latin typeface="Arial" panose="020B0604020202020204" pitchFamily="34" charset="0"/>
            </a:endParaRPr>
          </a:p>
        </p:txBody>
      </p:sp>
      <p:sp>
        <p:nvSpPr>
          <p:cNvPr id="4100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685800"/>
            <a:ext cx="502285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Rectangle 5"/>
          <p:cNvSpPr>
            <a:spLocks noGrp="1"/>
          </p:cNvSpPr>
          <p:nvPr>
            <p:ph type="body" sz="quarter" idx="3"/>
          </p:nvPr>
        </p:nvSpPr>
        <p:spPr>
          <a:xfrm>
            <a:off x="687388" y="4343400"/>
            <a:ext cx="5481637" cy="4114800"/>
          </a:xfrm>
          <a:prstGeom prst="rect">
            <a:avLst/>
          </a:prstGeom>
          <a:noFill/>
          <a:ln w="9525">
            <a:noFill/>
          </a:ln>
        </p:spPr>
        <p:txBody>
          <a:bodyPr lIns="92437" tIns="46218" rIns="92437" bIns="46218"/>
          <a:lstStyle/>
          <a:p>
            <a:pPr lvl="0"/>
            <a:r>
              <a:rPr lang="en-US" altLang="x-none" dirty="0"/>
              <a:t>Click to edit Master text styles</a:t>
            </a:r>
          </a:p>
          <a:p>
            <a:pPr lvl="1"/>
            <a:r>
              <a:rPr lang="en-US" altLang="x-none" dirty="0"/>
              <a:t>Second level</a:t>
            </a:r>
          </a:p>
          <a:p>
            <a:pPr lvl="2"/>
            <a:r>
              <a:rPr lang="en-US" altLang="x-none" dirty="0"/>
              <a:t>Third level</a:t>
            </a:r>
          </a:p>
          <a:p>
            <a:pPr lvl="3"/>
            <a:r>
              <a:rPr lang="en-US" altLang="x-none" dirty="0"/>
              <a:t>Fourth level</a:t>
            </a:r>
          </a:p>
          <a:p>
            <a:pPr lvl="4"/>
            <a:r>
              <a:rPr lang="en-US" altLang="x-none" dirty="0"/>
              <a:t>Fifth level</a:t>
            </a:r>
          </a:p>
        </p:txBody>
      </p:sp>
      <p:sp>
        <p:nvSpPr>
          <p:cNvPr id="4102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3625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2437" tIns="46218" rIns="92437" bIns="46218" anchor="b"/>
          <a:lstStyle/>
          <a:p>
            <a:pPr lvl="0" defTabSz="923925" eaLnBrk="1" hangingPunct="1"/>
            <a:endParaRPr lang="en-US" altLang="x-none" sz="1200" b="0" dirty="0">
              <a:latin typeface="Arial" panose="020B0604020202020204" pitchFamily="34" charset="0"/>
            </a:endParaRPr>
          </a:p>
        </p:txBody>
      </p:sp>
      <p:sp>
        <p:nvSpPr>
          <p:cNvPr id="4103" name="Rectangle 7"/>
          <p:cNvSpPr>
            <a:spLocks noGrp="1"/>
          </p:cNvSpPr>
          <p:nvPr>
            <p:ph type="sldNum" sz="quarter" idx="5"/>
          </p:nvPr>
        </p:nvSpPr>
        <p:spPr>
          <a:xfrm>
            <a:off x="3883025" y="8683625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2437" tIns="46218" rIns="92437" bIns="46218" anchor="b"/>
          <a:lstStyle/>
          <a:p>
            <a:pPr lvl="0" algn="r" defTabSz="923925" eaLnBrk="1" hangingPunct="1"/>
            <a:fld id="{9A0DB2DC-4C9A-4742-B13C-FB6460FD3503}" type="slidenum">
              <a:rPr lang="en-US" altLang="x-none" sz="1200" b="0" dirty="0">
                <a:latin typeface="Arial" panose="020B0604020202020204" pitchFamily="34" charset="0"/>
              </a:rPr>
              <a:t>‹#›</a:t>
            </a:fld>
            <a:endParaRPr lang="en-US" altLang="x-none" sz="1200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5206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240878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2000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1132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2000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59351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2000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04520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2000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7058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2000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0810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2000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2503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2000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34656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2000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1202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2000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272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2000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5932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2000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9877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2000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167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2000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290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2000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78477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2000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6360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7203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4114800" y="3429000"/>
            <a:ext cx="4806950" cy="1135063"/>
          </a:xfrm>
          <a:prstGeom prst="rect">
            <a:avLst/>
          </a:prstGeom>
          <a:noFill/>
          <a:ln w="9525">
            <a:noFill/>
          </a:ln>
        </p:spPr>
        <p:txBody>
          <a:bodyPr lIns="91436" tIns="45717" rIns="91436" bIns="45717" anchor="ctr"/>
          <a:lstStyle>
            <a:lvl1pPr lvl="0">
              <a:defRPr kern="1200"/>
            </a:lvl1pPr>
          </a:lstStyle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页脚占位符 205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lIns="91436" tIns="45717" rIns="91436" bIns="45717" anchor="t"/>
          <a:lstStyle/>
          <a:p>
            <a:endParaRPr lang="en-US" altLang="x-none" dirty="0"/>
          </a:p>
        </p:txBody>
      </p:sp>
      <p:sp>
        <p:nvSpPr>
          <p:cNvPr id="2052" name="Rectangle 7"/>
          <p:cNvSpPr/>
          <p:nvPr/>
        </p:nvSpPr>
        <p:spPr>
          <a:xfrm>
            <a:off x="0" y="6670675"/>
            <a:ext cx="9144000" cy="187325"/>
          </a:xfrm>
          <a:prstGeom prst="rect">
            <a:avLst/>
          </a:prstGeom>
          <a:solidFill>
            <a:srgbClr val="A50021">
              <a:alpha val="100000"/>
            </a:srgbClr>
          </a:solidFill>
          <a:ln w="9525">
            <a:noFill/>
          </a:ln>
        </p:spPr>
        <p:txBody>
          <a:bodyPr vert="horz" wrap="none" anchor="ctr"/>
          <a:lstStyle/>
          <a:p>
            <a:pPr lvl="0" eaLnBrk="1" hangingPunct="1"/>
            <a:endParaRPr lang="en-US" altLang="x-none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3" name="Rectangle 8"/>
          <p:cNvSpPr/>
          <p:nvPr/>
        </p:nvSpPr>
        <p:spPr>
          <a:xfrm>
            <a:off x="457200" y="1143000"/>
            <a:ext cx="5638800" cy="76200"/>
          </a:xfrm>
          <a:prstGeom prst="rect">
            <a:avLst/>
          </a:prstGeom>
          <a:solidFill>
            <a:srgbClr val="CC0000">
              <a:alpha val="100000"/>
            </a:srgbClr>
          </a:solidFill>
          <a:ln w="9525">
            <a:noFill/>
          </a:ln>
        </p:spPr>
        <p:txBody>
          <a:bodyPr vert="horz" wrap="none" anchor="ctr"/>
          <a:lstStyle/>
          <a:p>
            <a:pPr lvl="0" eaLnBrk="1" hangingPunct="1"/>
            <a:endParaRPr lang="en-US" altLang="x-none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054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98638"/>
            <a:ext cx="9144000" cy="12493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5" name="Rectangle 6"/>
          <p:cNvSpPr/>
          <p:nvPr userDrawn="1"/>
        </p:nvSpPr>
        <p:spPr>
          <a:xfrm>
            <a:off x="0" y="1752600"/>
            <a:ext cx="5638800" cy="76200"/>
          </a:xfrm>
          <a:prstGeom prst="rect">
            <a:avLst/>
          </a:prstGeom>
          <a:solidFill>
            <a:srgbClr val="CC0000">
              <a:alpha val="100000"/>
            </a:srgbClr>
          </a:solidFill>
          <a:ln w="9525">
            <a:noFill/>
          </a:ln>
        </p:spPr>
        <p:txBody>
          <a:bodyPr vert="horz" wrap="none" anchor="ctr"/>
          <a:lstStyle/>
          <a:p>
            <a:pPr lvl="0" eaLnBrk="1" hangingPunct="1"/>
            <a:endParaRPr lang="en-US" altLang="x-none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6" name="Rectangle 7"/>
          <p:cNvSpPr/>
          <p:nvPr userDrawn="1"/>
        </p:nvSpPr>
        <p:spPr>
          <a:xfrm>
            <a:off x="3505200" y="5029200"/>
            <a:ext cx="5638800" cy="76200"/>
          </a:xfrm>
          <a:prstGeom prst="rect">
            <a:avLst/>
          </a:prstGeom>
          <a:solidFill>
            <a:srgbClr val="CC0000">
              <a:alpha val="100000"/>
            </a:srgbClr>
          </a:solidFill>
          <a:ln w="9525">
            <a:noFill/>
          </a:ln>
        </p:spPr>
        <p:txBody>
          <a:bodyPr vert="horz" wrap="none" anchor="ctr"/>
          <a:lstStyle/>
          <a:p>
            <a:pPr lvl="0" eaLnBrk="1" hangingPunct="1"/>
            <a:endParaRPr lang="en-US" altLang="x-none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99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99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99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99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99" accel="100000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99" accel="100000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bldLvl="0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3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31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组合 7169"/>
          <p:cNvGrpSpPr/>
          <p:nvPr/>
        </p:nvGrpSpPr>
        <p:grpSpPr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7171" name="组合 7170"/>
            <p:cNvGrpSpPr/>
            <p:nvPr/>
          </p:nvGrpSpPr>
          <p:grpSpPr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7172" name="矩形 7171"/>
              <p:cNvSpPr/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73" name="矩形 7172"/>
              <p:cNvSpPr/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7174" name="组合 7173"/>
            <p:cNvGrpSpPr/>
            <p:nvPr/>
          </p:nvGrpSpPr>
          <p:grpSpPr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7175" name="矩形 7174"/>
              <p:cNvSpPr/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76" name="矩形 7175"/>
              <p:cNvSpPr/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7177" name="矩形 7176"/>
            <p:cNvSpPr/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8" name="矩形 7177"/>
            <p:cNvSpPr/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9" name="矩形 7178"/>
            <p:cNvSpPr/>
            <p:nvPr/>
          </p:nvSpPr>
          <p:spPr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180" name="标题 7179"/>
          <p:cNvSpPr>
            <a:spLocks noGrp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>
              <a:defRPr kern="1200"/>
            </a:lvl1pPr>
          </a:lstStyle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7181" name="副标题 718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/>
            <a:r>
              <a:rPr lang="zh-CN" altLang="en-US" dirty="0"/>
              <a:t>单击此处编辑母版副标题样式</a:t>
            </a:r>
          </a:p>
        </p:txBody>
      </p:sp>
      <p:sp>
        <p:nvSpPr>
          <p:cNvPr id="7182" name="日期占位符 7181"/>
          <p:cNvSpPr>
            <a:spLocks noGrp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>
              <a:buClr>
                <a:srgbClr val="000000"/>
              </a:buClr>
            </a:pPr>
            <a:endParaRPr lang="zh-CN" altLang="en-US" dirty="0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7183" name="页脚占位符 7182"/>
          <p:cNvSpPr>
            <a:spLocks noGrp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>
              <a:buClr>
                <a:srgbClr val="000000"/>
              </a:buClr>
            </a:pPr>
            <a:endParaRPr lang="zh-CN" dirty="0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7184" name="灯片编号占位符 7183"/>
          <p:cNvSpPr>
            <a:spLocks noGrp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>
              <a:buClr>
                <a:srgbClr val="000000"/>
              </a:buClr>
            </a:pPr>
            <a:fld id="{9A0DB2DC-4C9A-4742-B13C-FB6460FD3503}" type="slidenum">
              <a:rPr lang="en-US" altLang="zh-CN" dirty="0">
                <a:solidFill>
                  <a:schemeClr val="bg2"/>
                </a:solidFill>
                <a:latin typeface="Tahoma" panose="020B0604030504040204" pitchFamily="34" charset="0"/>
              </a:rPr>
              <a:t>‹#›</a:t>
            </a:fld>
            <a:endParaRPr lang="zh-CN" dirty="0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6612" y="2017713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1" y="214313"/>
            <a:ext cx="1951038" cy="5918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40009" cy="5918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4114800" y="3429000"/>
            <a:ext cx="4806950" cy="1135063"/>
          </a:xfrm>
          <a:prstGeom prst="rect">
            <a:avLst/>
          </a:prstGeom>
          <a:noFill/>
          <a:ln w="9525">
            <a:noFill/>
          </a:ln>
        </p:spPr>
        <p:txBody>
          <a:bodyPr lIns="91436" tIns="45717" rIns="91436" bIns="45717" anchor="ctr"/>
          <a:lstStyle>
            <a:lvl1pPr lvl="0">
              <a:defRPr kern="1200"/>
            </a:lvl1pPr>
          </a:lstStyle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页脚占位符 205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lIns="91436" tIns="45717" rIns="91436" bIns="45717" anchor="t"/>
          <a:lstStyle/>
          <a:p>
            <a:endParaRPr lang="en-US" altLang="x-none" dirty="0"/>
          </a:p>
        </p:txBody>
      </p:sp>
      <p:sp>
        <p:nvSpPr>
          <p:cNvPr id="2052" name="Rectangle 7"/>
          <p:cNvSpPr/>
          <p:nvPr/>
        </p:nvSpPr>
        <p:spPr>
          <a:xfrm>
            <a:off x="0" y="6670675"/>
            <a:ext cx="9144000" cy="187325"/>
          </a:xfrm>
          <a:prstGeom prst="rect">
            <a:avLst/>
          </a:prstGeom>
          <a:solidFill>
            <a:srgbClr val="A50021">
              <a:alpha val="100000"/>
            </a:srgbClr>
          </a:solidFill>
          <a:ln w="9525">
            <a:noFill/>
          </a:ln>
        </p:spPr>
        <p:txBody>
          <a:bodyPr vert="horz" wrap="none" anchor="ctr"/>
          <a:lstStyle/>
          <a:p>
            <a:pPr lvl="0" eaLnBrk="1" hangingPunct="1"/>
            <a:endParaRPr lang="en-US" altLang="x-none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3" name="Rectangle 8"/>
          <p:cNvSpPr/>
          <p:nvPr/>
        </p:nvSpPr>
        <p:spPr>
          <a:xfrm>
            <a:off x="457200" y="1143000"/>
            <a:ext cx="5638800" cy="76200"/>
          </a:xfrm>
          <a:prstGeom prst="rect">
            <a:avLst/>
          </a:prstGeom>
          <a:solidFill>
            <a:srgbClr val="CC0000">
              <a:alpha val="100000"/>
            </a:srgbClr>
          </a:solidFill>
          <a:ln w="9525">
            <a:noFill/>
          </a:ln>
        </p:spPr>
        <p:txBody>
          <a:bodyPr vert="horz" wrap="none" anchor="ctr"/>
          <a:lstStyle/>
          <a:p>
            <a:pPr lvl="0" eaLnBrk="1" hangingPunct="1"/>
            <a:endParaRPr lang="en-US" altLang="x-none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054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98638"/>
            <a:ext cx="9144000" cy="12493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5" name="Rectangle 6"/>
          <p:cNvSpPr/>
          <p:nvPr userDrawn="1"/>
        </p:nvSpPr>
        <p:spPr>
          <a:xfrm>
            <a:off x="0" y="1752600"/>
            <a:ext cx="5638800" cy="76200"/>
          </a:xfrm>
          <a:prstGeom prst="rect">
            <a:avLst/>
          </a:prstGeom>
          <a:solidFill>
            <a:srgbClr val="CC0000">
              <a:alpha val="100000"/>
            </a:srgbClr>
          </a:solidFill>
          <a:ln w="9525">
            <a:noFill/>
          </a:ln>
        </p:spPr>
        <p:txBody>
          <a:bodyPr vert="horz" wrap="none" anchor="ctr"/>
          <a:lstStyle/>
          <a:p>
            <a:pPr lvl="0" eaLnBrk="1" hangingPunct="1"/>
            <a:endParaRPr lang="en-US" altLang="x-none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6" name="Rectangle 7"/>
          <p:cNvSpPr/>
          <p:nvPr userDrawn="1"/>
        </p:nvSpPr>
        <p:spPr>
          <a:xfrm>
            <a:off x="3505200" y="5029200"/>
            <a:ext cx="5638800" cy="76200"/>
          </a:xfrm>
          <a:prstGeom prst="rect">
            <a:avLst/>
          </a:prstGeom>
          <a:solidFill>
            <a:srgbClr val="CC0000">
              <a:alpha val="100000"/>
            </a:srgbClr>
          </a:solidFill>
          <a:ln w="9525">
            <a:noFill/>
          </a:ln>
        </p:spPr>
        <p:txBody>
          <a:bodyPr vert="horz" wrap="none" anchor="ctr"/>
          <a:lstStyle/>
          <a:p>
            <a:pPr lvl="0" eaLnBrk="1" hangingPunct="1"/>
            <a:endParaRPr lang="en-US" altLang="x-none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99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99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99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99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99" accel="100000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99" accel="100000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bldLvl="0"/>
    </p:bldLst>
  </p:timing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75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75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75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75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3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31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  <a:noFill/>
          <a:ln w="9525">
            <a:noFill/>
          </a:ln>
        </p:spPr>
        <p:txBody>
          <a:bodyPr lIns="91436" tIns="45717" rIns="91436" bIns="45717" anchor="ctr"/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5"/>
          <p:cNvSpPr>
            <a:spLocks noGrp="1"/>
          </p:cNvSpPr>
          <p:nvPr>
            <p:ph type="ftr" sz="quarter" idx="3"/>
          </p:nvPr>
        </p:nvSpPr>
        <p:spPr>
          <a:xfrm>
            <a:off x="3429000" y="6629400"/>
            <a:ext cx="2286000" cy="152400"/>
          </a:xfrm>
          <a:prstGeom prst="rect">
            <a:avLst/>
          </a:prstGeom>
          <a:noFill/>
          <a:ln w="9525">
            <a:noFill/>
          </a:ln>
        </p:spPr>
        <p:txBody>
          <a:bodyPr lIns="91436" tIns="45717" rIns="91436" bIns="45717"/>
          <a:lstStyle>
            <a:lvl1pPr algn="ctr">
              <a:defRPr sz="1400" b="0">
                <a:latin typeface="Arial" panose="020B0604020202020204" pitchFamily="34" charset="0"/>
              </a:defRPr>
            </a:lvl1pPr>
          </a:lstStyle>
          <a:p>
            <a:pPr lvl="0" eaLnBrk="1" hangingPunct="1"/>
            <a:endParaRPr lang="en-US" altLang="x-none" dirty="0"/>
          </a:p>
        </p:txBody>
      </p:sp>
      <p:sp>
        <p:nvSpPr>
          <p:cNvPr id="1028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7550"/>
          </a:xfrm>
          <a:prstGeom prst="rect">
            <a:avLst/>
          </a:prstGeom>
          <a:noFill/>
          <a:ln w="9525">
            <a:noFill/>
          </a:ln>
        </p:spPr>
        <p:txBody>
          <a:bodyPr lIns="91436" tIns="45717" rIns="91436" bIns="45717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9" name="Rectangle 7"/>
          <p:cNvSpPr/>
          <p:nvPr userDrawn="1"/>
        </p:nvSpPr>
        <p:spPr>
          <a:xfrm>
            <a:off x="0" y="6670675"/>
            <a:ext cx="9144000" cy="187325"/>
          </a:xfrm>
          <a:prstGeom prst="rect">
            <a:avLst/>
          </a:prstGeom>
          <a:solidFill>
            <a:srgbClr val="A50021"/>
          </a:soli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en-US" altLang="x-none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Rectangle 8"/>
          <p:cNvSpPr/>
          <p:nvPr userDrawn="1"/>
        </p:nvSpPr>
        <p:spPr>
          <a:xfrm>
            <a:off x="457200" y="1143000"/>
            <a:ext cx="5638800" cy="76200"/>
          </a:xfrm>
          <a:prstGeom prst="rect">
            <a:avLst/>
          </a:prstGeom>
          <a:solidFill>
            <a:srgbClr val="CC0000"/>
          </a:soli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en-US" altLang="x-none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99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99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99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99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99" accel="100000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99" accel="100000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8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indefinite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indefinite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indefinite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indefinite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indefinite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000" b="0" i="0" u="none" kern="120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1630" lvl="0" indent="-34163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8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1pPr>
      <a:lvl2pPr marL="741680" lvl="1" indent="-282575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5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2pPr>
      <a:lvl3pPr marL="1141730" lvl="2" indent="-22733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19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3pPr>
      <a:lvl4pPr marL="1600200" lvl="3" indent="-226695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4pPr>
      <a:lvl5pPr marL="2059305" lvl="4" indent="-230505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307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075" name="文本占位符 307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076" name="日期占位符 3075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/>
          </a:p>
        </p:txBody>
      </p:sp>
      <p:sp>
        <p:nvSpPr>
          <p:cNvPr id="3077" name="页脚占位符 3076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/>
          </a:p>
        </p:txBody>
      </p:sp>
      <p:sp>
        <p:nvSpPr>
          <p:cNvPr id="3078" name="灯片编号占位符 3077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矩形 6145"/>
          <p:cNvSpPr/>
          <p:nvPr/>
        </p:nvSpPr>
        <p:spPr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none" anchor="ctr"/>
          <a:lstStyle/>
          <a:p>
            <a:pPr lvl="0" algn="ctr">
              <a:buClr>
                <a:srgbClr val="000000"/>
              </a:buClr>
            </a:pPr>
            <a:endParaRPr sz="2400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6147" name="矩形 6146"/>
          <p:cNvSpPr/>
          <p:nvPr/>
        </p:nvSpPr>
        <p:spPr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pPr lvl="0" algn="ctr">
              <a:buClr>
                <a:srgbClr val="000000"/>
              </a:buClr>
            </a:pPr>
            <a:endParaRPr sz="2400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6148" name="矩形 6147"/>
          <p:cNvSpPr/>
          <p:nvPr/>
        </p:nvSpPr>
        <p:spPr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wrap="none" anchor="ctr"/>
          <a:lstStyle/>
          <a:p>
            <a:pPr lvl="0" algn="ctr">
              <a:buClr>
                <a:srgbClr val="000000"/>
              </a:buClr>
            </a:pPr>
            <a:endParaRPr sz="2400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6149" name="矩形 6148"/>
          <p:cNvSpPr/>
          <p:nvPr/>
        </p:nvSpPr>
        <p:spPr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pPr lvl="0" algn="ctr">
              <a:buClr>
                <a:srgbClr val="000000"/>
              </a:buClr>
            </a:pPr>
            <a:endParaRPr sz="2400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6150" name="矩形 6149"/>
          <p:cNvSpPr/>
          <p:nvPr/>
        </p:nvSpPr>
        <p:spPr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  <a:tileRect/>
          </a:gradFill>
          <a:ln w="9525">
            <a:noFill/>
          </a:ln>
        </p:spPr>
        <p:txBody>
          <a:bodyPr wrap="none" anchor="ctr"/>
          <a:lstStyle/>
          <a:p>
            <a:pPr lvl="0" algn="ctr">
              <a:buClr>
                <a:srgbClr val="000000"/>
              </a:buClr>
            </a:pPr>
            <a:endParaRPr sz="2400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6151" name="矩形 6150"/>
          <p:cNvSpPr/>
          <p:nvPr/>
        </p:nvSpPr>
        <p:spPr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lstStyle/>
          <a:p>
            <a:pPr lvl="0" algn="ctr">
              <a:buClr>
                <a:srgbClr val="000000"/>
              </a:buClr>
            </a:pPr>
            <a:endParaRPr sz="2400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6152" name="矩形 6151"/>
          <p:cNvSpPr/>
          <p:nvPr/>
        </p:nvSpPr>
        <p:spPr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pPr lvl="0" algn="ctr">
              <a:buClr>
                <a:srgbClr val="000000"/>
              </a:buClr>
            </a:pPr>
            <a:endParaRPr sz="2400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6153" name="标题 6152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6154" name="文本占位符 6153"/>
          <p:cNvSpPr>
            <a:spLocks noGrp="1"/>
          </p:cNvSpPr>
          <p:nvPr>
            <p:ph type="body"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155" name="日期占位符 6154"/>
          <p:cNvSpPr>
            <a:spLocks noGrp="1"/>
          </p:cNvSpPr>
          <p:nvPr>
            <p:ph type="dt" sz="half" idx="2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latin typeface="Tahoma" panose="020B0604030504040204" pitchFamily="34" charset="0"/>
              </a:defRPr>
            </a:lvl1pPr>
          </a:lstStyle>
          <a:p>
            <a:pPr lvl="0">
              <a:buClr>
                <a:srgbClr val="000000"/>
              </a:buClr>
            </a:pPr>
            <a:endParaRPr lang="zh-CN" altLang="en-US" dirty="0"/>
          </a:p>
        </p:txBody>
      </p:sp>
      <p:sp>
        <p:nvSpPr>
          <p:cNvPr id="6156" name="页脚占位符 6155"/>
          <p:cNvSpPr>
            <a:spLocks noGrp="1"/>
          </p:cNvSpPr>
          <p:nvPr>
            <p:ph type="ftr" sz="quarter" idx="3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latin typeface="Tahoma" panose="020B0604030504040204" pitchFamily="34" charset="0"/>
              </a:defRPr>
            </a:lvl1pPr>
          </a:lstStyle>
          <a:p>
            <a:pPr lvl="0">
              <a:buClr>
                <a:srgbClr val="000000"/>
              </a:buClr>
            </a:pPr>
            <a:endParaRPr lang="zh-CN" dirty="0"/>
          </a:p>
        </p:txBody>
      </p:sp>
      <p:sp>
        <p:nvSpPr>
          <p:cNvPr id="6157" name="灯片编号占位符 6156"/>
          <p:cNvSpPr>
            <a:spLocks noGrp="1"/>
          </p:cNvSpPr>
          <p:nvPr>
            <p:ph type="sldNum" sz="quarter" idx="4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pPr lvl="0">
              <a:buClr>
                <a:srgbClr val="000000"/>
              </a:buClr>
            </a:pPr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  <a:noFill/>
          <a:ln w="9525">
            <a:noFill/>
          </a:ln>
        </p:spPr>
        <p:txBody>
          <a:bodyPr lIns="91436" tIns="45717" rIns="91436" bIns="45717" anchor="ctr"/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5"/>
          <p:cNvSpPr>
            <a:spLocks noGrp="1"/>
          </p:cNvSpPr>
          <p:nvPr>
            <p:ph type="ftr" sz="quarter" idx="3"/>
          </p:nvPr>
        </p:nvSpPr>
        <p:spPr>
          <a:xfrm>
            <a:off x="3429000" y="6629400"/>
            <a:ext cx="2286000" cy="152400"/>
          </a:xfrm>
          <a:prstGeom prst="rect">
            <a:avLst/>
          </a:prstGeom>
          <a:noFill/>
          <a:ln w="9525">
            <a:noFill/>
          </a:ln>
        </p:spPr>
        <p:txBody>
          <a:bodyPr lIns="91436" tIns="45717" rIns="91436" bIns="45717"/>
          <a:lstStyle>
            <a:lvl1pPr algn="ctr">
              <a:defRPr sz="1400" b="0">
                <a:latin typeface="Arial" panose="020B0604020202020204" pitchFamily="34" charset="0"/>
              </a:defRPr>
            </a:lvl1pPr>
          </a:lstStyle>
          <a:p>
            <a:pPr lvl="0" eaLnBrk="1" hangingPunct="1"/>
            <a:endParaRPr lang="en-US" altLang="x-none" dirty="0"/>
          </a:p>
        </p:txBody>
      </p:sp>
      <p:sp>
        <p:nvSpPr>
          <p:cNvPr id="1028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7550"/>
          </a:xfrm>
          <a:prstGeom prst="rect">
            <a:avLst/>
          </a:prstGeom>
          <a:noFill/>
          <a:ln w="9525">
            <a:noFill/>
          </a:ln>
        </p:spPr>
        <p:txBody>
          <a:bodyPr lIns="91436" tIns="45717" rIns="91436" bIns="45717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9" name="Rectangle 7"/>
          <p:cNvSpPr/>
          <p:nvPr userDrawn="1"/>
        </p:nvSpPr>
        <p:spPr>
          <a:xfrm>
            <a:off x="0" y="6670675"/>
            <a:ext cx="9144000" cy="187325"/>
          </a:xfrm>
          <a:prstGeom prst="rect">
            <a:avLst/>
          </a:prstGeom>
          <a:solidFill>
            <a:srgbClr val="A50021"/>
          </a:soli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en-US" altLang="x-none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Rectangle 8"/>
          <p:cNvSpPr/>
          <p:nvPr userDrawn="1"/>
        </p:nvSpPr>
        <p:spPr>
          <a:xfrm>
            <a:off x="457200" y="1143000"/>
            <a:ext cx="5638800" cy="76200"/>
          </a:xfrm>
          <a:prstGeom prst="rect">
            <a:avLst/>
          </a:prstGeom>
          <a:solidFill>
            <a:srgbClr val="CC0000"/>
          </a:soli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en-US" altLang="x-none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99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99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99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99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99" accel="100000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99" accel="100000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8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indefinite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indefinite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indefinite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indefinite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indefinite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000" b="0" i="0" u="none" kern="120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1630" lvl="0" indent="-34163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8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1pPr>
      <a:lvl2pPr marL="741680" lvl="1" indent="-282575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5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2pPr>
      <a:lvl3pPr marL="1141730" lvl="2" indent="-22733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19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3pPr>
      <a:lvl4pPr marL="1600200" lvl="3" indent="-226695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4pPr>
      <a:lvl5pPr marL="2059305" lvl="4" indent="-230505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accent2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/>
          </p:cNvSpPr>
          <p:nvPr>
            <p:ph type="ctrTitle"/>
          </p:nvPr>
        </p:nvSpPr>
        <p:spPr>
          <a:xfrm>
            <a:off x="3879215" y="4313555"/>
            <a:ext cx="5265420" cy="601345"/>
          </a:xfrm>
        </p:spPr>
        <p:txBody>
          <a:bodyPr vert="horz" wrap="square" lIns="91436" tIns="45717" rIns="91436" bIns="45717" anchor="ctr"/>
          <a:lstStyle>
            <a:lvl1pPr lvl="0">
              <a:defRPr kern="1200"/>
            </a:lvl1pPr>
          </a:lstStyle>
          <a:p>
            <a:pPr lvl="0" eaLnBrk="1" hangingPunct="1"/>
            <a:r>
              <a:rPr lang="en-US" altLang="zh-CN" sz="2800" b="1" dirty="0" smtClean="0">
                <a:ea typeface="楷体_GB2312" panose="02010609030101010101" pitchFamily="1" charset="-122"/>
              </a:rPr>
              <a:t> </a:t>
            </a:r>
            <a:r>
              <a:rPr lang="zh-CN" altLang="en-US" sz="2800" b="1" dirty="0" smtClean="0">
                <a:ea typeface="楷体_GB2312" panose="02010609030101010101" pitchFamily="1" charset="-122"/>
              </a:rPr>
              <a:t>当前行业协会商会三条主线</a:t>
            </a:r>
          </a:p>
        </p:txBody>
      </p:sp>
      <p:pic>
        <p:nvPicPr>
          <p:cNvPr id="5123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105400"/>
            <a:ext cx="9144635" cy="12490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4" name="Rectangle 6"/>
          <p:cNvSpPr/>
          <p:nvPr/>
        </p:nvSpPr>
        <p:spPr>
          <a:xfrm>
            <a:off x="0" y="1752600"/>
            <a:ext cx="5638800" cy="76200"/>
          </a:xfrm>
          <a:prstGeom prst="rect">
            <a:avLst/>
          </a:prstGeom>
          <a:solidFill>
            <a:srgbClr val="CC0000"/>
          </a:soli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en-US" altLang="x-none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25" name="Rectangle 7"/>
          <p:cNvSpPr/>
          <p:nvPr/>
        </p:nvSpPr>
        <p:spPr>
          <a:xfrm>
            <a:off x="3505200" y="5029200"/>
            <a:ext cx="5638800" cy="76200"/>
          </a:xfrm>
          <a:prstGeom prst="rect">
            <a:avLst/>
          </a:prstGeom>
          <a:solidFill>
            <a:srgbClr val="CC0000"/>
          </a:soli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en-US" altLang="x-none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08965" y="1990725"/>
            <a:ext cx="6249051" cy="7010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脱钩  规范  发展</a:t>
            </a:r>
            <a:endParaRPr lang="zh-CN" altLang="en-US" sz="40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9218"/>
          <p:cNvSpPr>
            <a:spLocks noGrp="1"/>
          </p:cNvSpPr>
          <p:nvPr/>
        </p:nvSpPr>
        <p:spPr>
          <a:xfrm>
            <a:off x="3997325" y="857250"/>
            <a:ext cx="4152900" cy="501205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 sz="32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CN" altLang="en-US" sz="2400" b="1" dirty="0" smtClean="0">
              <a:solidFill>
                <a:schemeClr val="accent4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endParaRPr lang="en-US" altLang="zh-CN" sz="24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r>
              <a:rPr lang="zh-CN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直接登记</a:t>
            </a:r>
            <a:r>
              <a:rPr lang="en-US" altLang="zh-CN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52</a:t>
            </a:r>
            <a:r>
              <a:rPr lang="zh-CN" altLang="en-US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家</a:t>
            </a:r>
            <a:endParaRPr lang="zh-CN" altLang="en-US" sz="24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  <a:sym typeface="+mn-ea"/>
            </a:endParaRPr>
          </a:p>
          <a:p>
            <a:r>
              <a:rPr lang="zh-CN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特殊类不脱钩</a:t>
            </a:r>
            <a:r>
              <a:rPr lang="en-US" altLang="zh-CN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63</a:t>
            </a:r>
            <a:r>
              <a:rPr lang="zh-CN" altLang="en-US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家</a:t>
            </a:r>
            <a:endParaRPr lang="zh-CN" altLang="en-US" sz="24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  <a:sym typeface="+mn-ea"/>
            </a:endParaRPr>
          </a:p>
          <a:p>
            <a:r>
              <a:rPr lang="en-US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2016</a:t>
            </a:r>
            <a:r>
              <a:rPr lang="zh-CN" altLang="en-US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年脱钩</a:t>
            </a:r>
            <a:r>
              <a:rPr lang="en-US" altLang="zh-CN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54</a:t>
            </a:r>
            <a:r>
              <a:rPr lang="zh-CN" altLang="en-US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家</a:t>
            </a:r>
            <a:r>
              <a:rPr lang="en-US" altLang="zh-CN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	</a:t>
            </a:r>
            <a:endParaRPr lang="en-US" altLang="zh-CN" sz="24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  <a:sym typeface="+mn-ea"/>
            </a:endParaRPr>
          </a:p>
          <a:p>
            <a:r>
              <a:rPr lang="en-US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2017</a:t>
            </a:r>
            <a:r>
              <a:rPr lang="zh-CN" altLang="en-US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年上半年脱钩</a:t>
            </a:r>
            <a:r>
              <a:rPr lang="en-US" altLang="zh-CN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48</a:t>
            </a:r>
            <a:r>
              <a:rPr lang="zh-CN" altLang="en-US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家</a:t>
            </a:r>
          </a:p>
          <a:p>
            <a:r>
              <a:rPr lang="en-US" altLang="zh-CN" sz="28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2017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年下半年还将脱钩</a:t>
            </a:r>
            <a:r>
              <a:rPr lang="en-US" altLang="zh-CN" sz="28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85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家</a:t>
            </a:r>
          </a:p>
          <a:p>
            <a:r>
              <a:rPr lang="en-US" altLang="zh-CN" sz="28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2018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年需脱钩</a:t>
            </a:r>
            <a:r>
              <a:rPr lang="en-US" altLang="zh-CN" sz="28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36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家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63625" y="2449830"/>
            <a:ext cx="2380615" cy="2023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省级</a:t>
            </a:r>
          </a:p>
          <a:p>
            <a:endParaRPr lang="zh-CN" altLang="en-US" sz="4400" dirty="0" smtClean="0">
              <a:solidFill>
                <a:schemeClr val="accent4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en-US" altLang="zh-CN" sz="4000" dirty="0" smtClean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338</a:t>
            </a:r>
            <a:r>
              <a:rPr lang="zh-CN" altLang="en-US" sz="4000" dirty="0" smtClean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家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9218"/>
          <p:cNvSpPr>
            <a:spLocks noGrp="1"/>
          </p:cNvSpPr>
          <p:nvPr/>
        </p:nvSpPr>
        <p:spPr>
          <a:xfrm>
            <a:off x="377825" y="857232"/>
            <a:ext cx="7772400" cy="501207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 sz="32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CN" altLang="en-US" sz="24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endParaRPr lang="zh-CN" altLang="en-US" sz="2400" b="1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对于尚未脱钩的行业协会，五种发展方向</a:t>
            </a:r>
            <a:endParaRPr lang="en-US" altLang="zh-CN" sz="2400" b="1" dirty="0" smtClean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22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（</a:t>
            </a:r>
            <a:r>
              <a:rPr lang="en-US" altLang="zh-CN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1</a:t>
            </a:r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）已召开会员大会、未办理变更登记手续的，要尽快办理变更登记；</a:t>
            </a:r>
          </a:p>
          <a:p>
            <a:pPr>
              <a:lnSpc>
                <a:spcPct val="110000"/>
              </a:lnSpc>
            </a:pP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（</a:t>
            </a: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2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）</a:t>
            </a:r>
            <a:r>
              <a:rPr 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已纳入</a:t>
            </a: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2017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年脱钩范围的，要尽快启动脱钩程序；</a:t>
            </a:r>
          </a:p>
          <a:p>
            <a:pPr>
              <a:lnSpc>
                <a:spcPct val="110000"/>
              </a:lnSpc>
            </a:pPr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（</a:t>
            </a:r>
            <a:r>
              <a:rPr lang="en-US" altLang="zh-CN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3</a:t>
            </a:r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）</a:t>
            </a:r>
            <a:r>
              <a:rPr lang="zh-CN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拟于</a:t>
            </a:r>
            <a:r>
              <a:rPr lang="en-US" altLang="zh-CN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2018</a:t>
            </a:r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年脱钩的行业协会，要早做准备，鼓励提前脱钩；</a:t>
            </a:r>
          </a:p>
          <a:p>
            <a:pPr>
              <a:lnSpc>
                <a:spcPct val="110000"/>
              </a:lnSpc>
            </a:pP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（</a:t>
            </a: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4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）少数不想再办下去的，尽快办理注销登记手续；</a:t>
            </a:r>
          </a:p>
          <a:p>
            <a:pPr>
              <a:lnSpc>
                <a:spcPct val="110000"/>
              </a:lnSpc>
            </a:pPr>
            <a:r>
              <a:rPr lang="zh-CN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（</a:t>
            </a:r>
            <a:r>
              <a:rPr lang="en-US" altLang="zh-CN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5</a:t>
            </a:r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）对于连续两年不参加年检的，及时启动撤销程序。</a:t>
            </a:r>
            <a:endParaRPr lang="zh-CN" altLang="en-US" sz="22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9218"/>
          <p:cNvSpPr>
            <a:spLocks noGrp="1"/>
          </p:cNvSpPr>
          <p:nvPr/>
        </p:nvSpPr>
        <p:spPr>
          <a:xfrm>
            <a:off x="3616960" y="1108710"/>
            <a:ext cx="4533265" cy="476059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 sz="32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CN" altLang="en-US" sz="2400" b="1" dirty="0" smtClean="0">
              <a:solidFill>
                <a:schemeClr val="accent4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endParaRPr lang="en-US" altLang="zh-CN" sz="24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脱钩不脱管</a:t>
            </a:r>
          </a:p>
          <a:p>
            <a:pPr>
              <a:lnSpc>
                <a:spcPct val="120000"/>
              </a:lnSpc>
            </a:pPr>
            <a:r>
              <a:rPr lang="zh-CN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行业监管理所当然是重要的监管力量</a:t>
            </a:r>
            <a:endParaRPr lang="zh-CN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着力构建综合监管机制</a:t>
            </a:r>
            <a:endParaRPr lang="en-US" altLang="zh-CN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sz="2800" b="1" dirty="0" smtClean="0"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行业协会商会也要主动争取行业主管部门的支持</a:t>
            </a:r>
            <a:endParaRPr lang="zh-CN" altLang="en-US" sz="28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08050" y="2927350"/>
            <a:ext cx="2380615" cy="74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四个关键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xfrm>
            <a:off x="1228090" y="924560"/>
            <a:ext cx="7792720" cy="711200"/>
          </a:xfrm>
        </p:spPr>
        <p:txBody>
          <a:bodyPr anchor="b"/>
          <a:lstStyle/>
          <a:p>
            <a:r>
              <a:rPr lang="zh-CN" sz="3000" b="1" dirty="0" smtClean="0">
                <a:solidFill>
                  <a:srgbClr val="E86E2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三</a:t>
            </a:r>
            <a:r>
              <a:rPr sz="3000" b="1" dirty="0" smtClean="0">
                <a:solidFill>
                  <a:srgbClr val="E86E2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、加强</a:t>
            </a:r>
            <a:r>
              <a:rPr lang="zh-CN" altLang="en-US" sz="3000" b="1" dirty="0" smtClean="0">
                <a:solidFill>
                  <a:srgbClr val="E86E2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行业性协会</a:t>
            </a:r>
            <a:r>
              <a:rPr sz="3000" b="1" dirty="0" smtClean="0">
                <a:solidFill>
                  <a:srgbClr val="E86E2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监管</a:t>
            </a:r>
            <a:r>
              <a:rPr lang="zh-CN" altLang="en-US" sz="3000" b="1" dirty="0" smtClean="0">
                <a:solidFill>
                  <a:srgbClr val="E86E2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的</a:t>
            </a:r>
            <a:r>
              <a:rPr sz="3000" b="1" dirty="0" smtClean="0">
                <a:solidFill>
                  <a:srgbClr val="E86E2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主要措施</a:t>
            </a:r>
            <a:endParaRPr sz="3000" b="1" dirty="0">
              <a:solidFill>
                <a:srgbClr val="E86E25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xfrm>
            <a:off x="1248410" y="2018030"/>
            <a:ext cx="7772400" cy="441833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b="1" dirty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（一）</a:t>
            </a:r>
            <a:r>
              <a:rPr lang="zh-CN" altLang="en-US" sz="2400" b="1" dirty="0" smtClean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、行业性协会的主要特点</a:t>
            </a:r>
            <a:endParaRPr lang="zh-CN" altLang="en-US" sz="2400" b="1" dirty="0">
              <a:solidFill>
                <a:schemeClr val="accent4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dirty="0" smtClean="0">
                <a:solidFill>
                  <a:srgbClr val="C00000"/>
                </a:solidFill>
                <a:latin typeface="+mj-ea"/>
                <a:ea typeface="+mj-ea"/>
              </a:rPr>
              <a:t>1</a:t>
            </a:r>
            <a:r>
              <a:rPr lang="zh-CN" altLang="en-US" sz="2400" b="1" dirty="0" smtClean="0">
                <a:solidFill>
                  <a:srgbClr val="C00000"/>
                </a:solidFill>
                <a:latin typeface="+mj-ea"/>
                <a:ea typeface="+mj-ea"/>
              </a:rPr>
              <a:t>、行业协会商会的特性</a:t>
            </a:r>
            <a:endParaRPr lang="en-US" altLang="zh-CN" sz="24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民间性</a:t>
            </a:r>
            <a:endParaRPr lang="en-US" altLang="zh-CN" sz="22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公益性</a:t>
            </a:r>
            <a:endParaRPr lang="zh-CN" altLang="en-US" sz="22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非营利性</a:t>
            </a:r>
            <a:endParaRPr lang="en-US" altLang="zh-CN" sz="22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联谊性</a:t>
            </a:r>
          </a:p>
          <a:p>
            <a:endParaRPr lang="zh-CN" altLang="en-US" sz="2200" b="1" dirty="0">
              <a:solidFill>
                <a:schemeClr val="accent4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  <p:sp>
        <p:nvSpPr>
          <p:cNvPr id="165" name=" 165"/>
          <p:cNvSpPr/>
          <p:nvPr/>
        </p:nvSpPr>
        <p:spPr>
          <a:xfrm>
            <a:off x="635" y="6629400"/>
            <a:ext cx="9163685" cy="2076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9218"/>
          <p:cNvSpPr>
            <a:spLocks noGrp="1"/>
          </p:cNvSpPr>
          <p:nvPr/>
        </p:nvSpPr>
        <p:spPr>
          <a:xfrm>
            <a:off x="377825" y="857232"/>
            <a:ext cx="7772400" cy="501207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 sz="32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CN" altLang="en-US" sz="24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２</a:t>
            </a:r>
            <a:r>
              <a:rPr lang="zh-CN" altLang="en-US" sz="2400" b="1" dirty="0" smtClean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、行业协会商会的作用</a:t>
            </a:r>
            <a:endParaRPr lang="en-US" altLang="zh-CN" sz="2400" b="1" dirty="0" smtClean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（</a:t>
            </a:r>
            <a:r>
              <a:rPr lang="en-US" altLang="zh-CN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1</a:t>
            </a:r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）信息共享（政策信息、投资信息、项目信息、产销信息、价格信息等）、寻找机遇的载体。</a:t>
            </a:r>
            <a:endParaRPr lang="en-US" altLang="zh-CN" sz="22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（</a:t>
            </a: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2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）整合资源（</a:t>
            </a: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1+1&gt;2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）、表达诉求的平台，规避风险的港湾。</a:t>
            </a:r>
            <a:endParaRPr lang="en-US" altLang="zh-CN" sz="22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（</a:t>
            </a:r>
            <a:r>
              <a:rPr lang="en-US" altLang="zh-CN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3</a:t>
            </a:r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）人脉交际的舞台：通过</a:t>
            </a:r>
            <a:r>
              <a:rPr lang="en-US" altLang="zh-CN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6</a:t>
            </a:r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个朋友，可以和全世界取得联系。朋友的朋友，就是你的朋友。</a:t>
            </a:r>
            <a:endParaRPr lang="en-US" altLang="zh-CN" sz="22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（</a:t>
            </a: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4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）提升影响力的阶梯：</a:t>
            </a:r>
            <a:endParaRPr lang="en-US" altLang="zh-CN" sz="22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    拥有了新的社会身份；</a:t>
            </a:r>
            <a:endParaRPr lang="en-US" altLang="zh-CN" sz="22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    提高了话语权的分量；</a:t>
            </a:r>
            <a:endParaRPr lang="en-US" altLang="zh-CN" sz="22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    拓宽了参政议政的渠道；</a:t>
            </a:r>
            <a:endParaRPr lang="en-US" altLang="zh-CN" sz="22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    搭建了与政府相关方面、组织交流的桥梁。</a:t>
            </a:r>
            <a:endParaRPr lang="zh-CN" altLang="en-US" sz="2200" b="1" dirty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9218"/>
          <p:cNvSpPr>
            <a:spLocks noGrp="1"/>
          </p:cNvSpPr>
          <p:nvPr/>
        </p:nvSpPr>
        <p:spPr>
          <a:xfrm>
            <a:off x="377825" y="857232"/>
            <a:ext cx="7772400" cy="501207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 sz="32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CN" altLang="en-US" sz="24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en-US" altLang="zh-CN" sz="2400" b="1" dirty="0" smtClean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400" b="1" dirty="0" smtClean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、哪些人可以组建行业协会商会</a:t>
            </a:r>
            <a:endParaRPr lang="en-US" altLang="zh-CN" sz="2400" b="1" dirty="0" smtClean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endParaRPr lang="en-US" altLang="zh-CN" sz="22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buNone/>
            </a:pPr>
            <a:r>
              <a:rPr lang="zh-CN" altLang="en-US" sz="22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rial Unicode MS" pitchFamily="34" charset="-122"/>
              </a:rPr>
              <a:t>人的五种需求：</a:t>
            </a:r>
            <a:endParaRPr lang="en-US" altLang="zh-CN" sz="2200" b="1" dirty="0" smtClean="0">
              <a:solidFill>
                <a:srgbClr val="002060"/>
              </a:solidFill>
              <a:latin typeface="幼圆" panose="02010509060101010101" pitchFamily="49" charset="-122"/>
              <a:ea typeface="幼圆" panose="02010509060101010101" pitchFamily="49" charset="-122"/>
              <a:cs typeface="Arial Unicode MS" pitchFamily="34" charset="-122"/>
            </a:endParaRPr>
          </a:p>
          <a:p>
            <a:pPr>
              <a:buNone/>
            </a:pPr>
            <a:r>
              <a:rPr lang="zh-CN" altLang="en-US" sz="2200" b="1" dirty="0" smtClean="0">
                <a:solidFill>
                  <a:srgbClr val="002060"/>
                </a:solidFill>
                <a:latin typeface="幼圆" panose="02010509060101010101" pitchFamily="49" charset="-122"/>
                <a:ea typeface="幼圆" panose="02010509060101010101" pitchFamily="49" charset="-122"/>
                <a:cs typeface="Arial Unicode MS" pitchFamily="34" charset="-122"/>
              </a:rPr>
              <a:t>生理需求，安全需求，社会需求，心理需求，自我实现</a:t>
            </a:r>
            <a:endParaRPr lang="en-US" altLang="zh-CN" sz="2200" b="1" dirty="0" smtClean="0">
              <a:solidFill>
                <a:srgbClr val="002060"/>
              </a:solidFill>
              <a:latin typeface="幼圆" panose="02010509060101010101" pitchFamily="49" charset="-122"/>
              <a:ea typeface="幼圆" panose="02010509060101010101" pitchFamily="49" charset="-122"/>
              <a:cs typeface="Arial Unicode MS" pitchFamily="34" charset="-122"/>
            </a:endParaRPr>
          </a:p>
          <a:p>
            <a:pPr>
              <a:buNone/>
            </a:pPr>
            <a:endParaRPr lang="en-US" altLang="zh-CN" sz="22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（</a:t>
            </a:r>
            <a:r>
              <a:rPr lang="en-US" altLang="zh-CN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1</a:t>
            </a:r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）同一行业、同一领域的企业、企业家</a:t>
            </a:r>
            <a:endParaRPr lang="en-US" altLang="zh-CN" sz="22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（</a:t>
            </a: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2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）相同专业、职业</a:t>
            </a:r>
            <a:endParaRPr lang="en-US" altLang="zh-CN" sz="22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（</a:t>
            </a:r>
            <a:r>
              <a:rPr lang="en-US" altLang="zh-CN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3</a:t>
            </a:r>
            <a:r>
              <a:rPr lang="zh-CN" altLang="en-US" sz="22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）相同地域（主要是异地商会）</a:t>
            </a:r>
            <a:endParaRPr lang="en-US" altLang="zh-CN" sz="22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endParaRPr lang="en-US" altLang="zh-CN" sz="22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r>
              <a:rPr lang="zh-CN" altLang="en-US" sz="2200" b="1" dirty="0" smtClean="0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严格控制跨行业、跨领域、业务宽泛、会员难以界定的行业协会商会，</a:t>
            </a:r>
            <a:r>
              <a:rPr lang="zh-CN" altLang="en-US" sz="2200" b="1" dirty="0" smtClean="0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要</a:t>
            </a:r>
            <a:r>
              <a:rPr lang="zh-CN" altLang="en-US" sz="2200" b="1" dirty="0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明确</a:t>
            </a:r>
            <a:r>
              <a:rPr lang="zh-CN" altLang="en-US" sz="2200" b="1" dirty="0" smtClean="0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、清晰、聚焦主业</a:t>
            </a:r>
            <a:r>
              <a:rPr lang="zh-CN" altLang="en-US" sz="2200" b="1" dirty="0" smtClean="0">
                <a:solidFill>
                  <a:srgbClr val="FF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。</a:t>
            </a:r>
            <a:endParaRPr lang="zh-CN" altLang="en-US" sz="2200" b="1" dirty="0">
              <a:solidFill>
                <a:srgbClr val="FF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9218"/>
          <p:cNvSpPr>
            <a:spLocks noGrp="1"/>
          </p:cNvSpPr>
          <p:nvPr/>
        </p:nvSpPr>
        <p:spPr>
          <a:xfrm>
            <a:off x="377825" y="1450975"/>
            <a:ext cx="7772400" cy="441833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 sz="32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800" b="1" dirty="0" smtClean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（二）、管理好人</a:t>
            </a:r>
          </a:p>
          <a:p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１、强化对发起人责任</a:t>
            </a:r>
          </a:p>
          <a:p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发起人对行业性协会登记材料的合法性、真实性、准确性、有效性、完整性负责；</a:t>
            </a:r>
          </a:p>
          <a:p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发起人对行业性协会登记之前的活动负责；</a:t>
            </a:r>
          </a:p>
          <a:p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主要发起人担任首届负责人；</a:t>
            </a:r>
          </a:p>
          <a:p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建立发起人不良行为记录档案；</a:t>
            </a:r>
          </a:p>
          <a:p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发起人不得以拟成立社会组织名义开展与发起无关的活动，禁止向非特定对象发布筹备和筹款信息；</a:t>
            </a:r>
          </a:p>
          <a:p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党政领导干部未经批准不得发起成立社会组织，经批准担任发起人但不履责的，批准机关要严肃问责。</a:t>
            </a:r>
            <a:endParaRPr lang="zh-CN" altLang="en-US" sz="2400" b="1" dirty="0">
              <a:solidFill>
                <a:schemeClr val="accent4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9218"/>
          <p:cNvSpPr>
            <a:spLocks noGrp="1"/>
          </p:cNvSpPr>
          <p:nvPr/>
        </p:nvSpPr>
        <p:spPr>
          <a:xfrm>
            <a:off x="377825" y="1450975"/>
            <a:ext cx="7772400" cy="441833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 sz="32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CN" altLang="en-US" sz="24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２、加强对负责人的管理</a:t>
            </a:r>
          </a:p>
          <a:p>
            <a:pPr>
              <a:lnSpc>
                <a:spcPct val="110000"/>
              </a:lnSpc>
            </a:pPr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建立社会组织负责人任职、约谈、警告、责令撤换、从业禁止等管理制度,落实法定代表人离任审计制度；</a:t>
            </a:r>
          </a:p>
          <a:p>
            <a:pPr>
              <a:lnSpc>
                <a:spcPct val="110000"/>
              </a:lnSpc>
            </a:pPr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建立负责人不良行为记录档案；</a:t>
            </a:r>
          </a:p>
          <a:p>
            <a:pPr>
              <a:lnSpc>
                <a:spcPct val="110000"/>
              </a:lnSpc>
            </a:pPr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强化对负责人过错责任追究；</a:t>
            </a:r>
          </a:p>
          <a:p>
            <a:pPr>
              <a:lnSpc>
                <a:spcPct val="110000"/>
              </a:lnSpc>
            </a:pPr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负责人任前公示制度；</a:t>
            </a:r>
          </a:p>
          <a:p>
            <a:pPr>
              <a:lnSpc>
                <a:spcPct val="110000"/>
              </a:lnSpc>
            </a:pPr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法定代表人述职制度。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9218"/>
          <p:cNvSpPr>
            <a:spLocks noGrp="1"/>
          </p:cNvSpPr>
          <p:nvPr/>
        </p:nvSpPr>
        <p:spPr>
          <a:xfrm>
            <a:off x="377825" y="1450975"/>
            <a:ext cx="7772400" cy="441833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 sz="32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400" b="1" dirty="0" smtClean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（三）</a:t>
            </a:r>
            <a:r>
              <a:rPr lang="zh-CN" altLang="en-US" sz="2400" b="1" dirty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、管理好资金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１、建立民政、财政、金融、税务、审计等部门参与的资金监管机制；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２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、</a:t>
            </a:r>
            <a:r>
              <a:rPr lang="zh-CN" altLang="en-US" sz="22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行业性协会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建立</a:t>
            </a:r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健全内控管理机制；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３、建立严格的票据管理制度，加强社团会费的管理；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４、引入第三方进行财务审计，由登记机关进行法人离任审计和注销登记清理，加强随机抽查审计；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５、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引导</a:t>
            </a:r>
            <a:r>
              <a:rPr lang="zh-CN" altLang="en-US" sz="22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行业性协会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进行</a:t>
            </a:r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税务登记；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６、加强对账户的监管，只允许一个账户；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７、建立统一的社会信用代码；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８、严禁社会组织直接参与融资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活动。</a:t>
            </a:r>
            <a:endParaRPr lang="zh-CN" altLang="en-US" sz="2200" b="1" dirty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9218"/>
          <p:cNvSpPr>
            <a:spLocks noGrp="1"/>
          </p:cNvSpPr>
          <p:nvPr/>
        </p:nvSpPr>
        <p:spPr>
          <a:xfrm>
            <a:off x="377825" y="1450975"/>
            <a:ext cx="7772400" cy="441833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 sz="32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400" b="1" dirty="0" smtClean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（四）</a:t>
            </a:r>
            <a:r>
              <a:rPr lang="zh-CN" altLang="en-US" sz="2400" b="1" dirty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、管理好活动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１、年检或年度报告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２、等级评估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３、信息公开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４、重大事项报告制度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５、综合监管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６、加强社会组织党建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７、联合执法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８、建立社会信用体系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９、加强社会监督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/>
          </p:cNvSpPr>
          <p:nvPr>
            <p:ph type="ctrTitle"/>
          </p:nvPr>
        </p:nvSpPr>
        <p:spPr>
          <a:xfrm>
            <a:off x="2876550" y="1430020"/>
            <a:ext cx="6267450" cy="3121025"/>
          </a:xfrm>
        </p:spPr>
        <p:txBody>
          <a:bodyPr vert="horz" wrap="square" lIns="91436" tIns="45717" rIns="91436" bIns="45717" anchor="ctr"/>
          <a:lstStyle>
            <a:lvl1pPr lvl="0">
              <a:defRPr kern="1200"/>
            </a:lvl1pPr>
          </a:lstStyle>
          <a:p>
            <a:pPr lvl="0" eaLnBrk="1" hangingPunct="1"/>
            <a:r>
              <a:rPr lang="zh-CN" altLang="en-US" sz="2400" b="1" dirty="0" smtClean="0">
                <a:solidFill>
                  <a:schemeClr val="tx1"/>
                </a:solidFill>
                <a:ea typeface="楷体_GB2312" panose="02010609030101010101" pitchFamily="1" charset="-122"/>
              </a:rPr>
              <a:t>★积极推进行业协会商会与行政机关脱钩</a:t>
            </a:r>
            <a:br>
              <a:rPr lang="zh-CN" altLang="en-US" sz="2400" b="1" dirty="0" smtClean="0">
                <a:solidFill>
                  <a:schemeClr val="tx1"/>
                </a:solidFill>
                <a:ea typeface="楷体_GB2312" panose="02010609030101010101" pitchFamily="1" charset="-122"/>
              </a:rPr>
            </a:br>
            <a:r>
              <a:rPr lang="zh-CN" altLang="en-US" sz="2400" b="1" dirty="0" smtClean="0">
                <a:solidFill>
                  <a:schemeClr val="tx1"/>
                </a:solidFill>
                <a:ea typeface="楷体_GB2312" panose="02010609030101010101" pitchFamily="1" charset="-122"/>
              </a:rPr>
              <a:t/>
            </a:r>
            <a:br>
              <a:rPr lang="zh-CN" altLang="en-US" sz="2400" b="1" dirty="0" smtClean="0">
                <a:solidFill>
                  <a:schemeClr val="tx1"/>
                </a:solidFill>
                <a:ea typeface="楷体_GB2312" panose="02010609030101010101" pitchFamily="1" charset="-122"/>
              </a:rPr>
            </a:br>
            <a:r>
              <a:rPr lang="zh-CN" altLang="en-US" sz="2400" b="1" dirty="0" smtClean="0">
                <a:solidFill>
                  <a:schemeClr val="tx1"/>
                </a:solidFill>
                <a:ea typeface="楷体_GB2312" panose="02010609030101010101" pitchFamily="1" charset="-122"/>
                <a:sym typeface="+mn-ea"/>
              </a:rPr>
              <a:t>★</a:t>
            </a:r>
            <a:r>
              <a:rPr lang="zh-CN" altLang="en-US" sz="2400" b="1" dirty="0" smtClean="0">
                <a:solidFill>
                  <a:schemeClr val="tx1"/>
                </a:solidFill>
                <a:ea typeface="楷体_GB2312" panose="02010609030101010101" pitchFamily="1" charset="-122"/>
              </a:rPr>
              <a:t>开展行业协会规范化建设活动</a:t>
            </a:r>
            <a:br>
              <a:rPr lang="zh-CN" altLang="en-US" sz="2400" b="1" dirty="0" smtClean="0">
                <a:solidFill>
                  <a:schemeClr val="tx1"/>
                </a:solidFill>
                <a:ea typeface="楷体_GB2312" panose="02010609030101010101" pitchFamily="1" charset="-122"/>
              </a:rPr>
            </a:br>
            <a:r>
              <a:rPr lang="zh-CN" altLang="en-US" sz="2400" b="1" dirty="0" smtClean="0">
                <a:solidFill>
                  <a:schemeClr val="tx1"/>
                </a:solidFill>
                <a:ea typeface="楷体_GB2312" panose="02010609030101010101" pitchFamily="1" charset="-122"/>
              </a:rPr>
              <a:t/>
            </a:r>
            <a:br>
              <a:rPr lang="zh-CN" altLang="en-US" sz="2400" b="1" dirty="0" smtClean="0">
                <a:solidFill>
                  <a:schemeClr val="tx1"/>
                </a:solidFill>
                <a:ea typeface="楷体_GB2312" panose="02010609030101010101" pitchFamily="1" charset="-122"/>
              </a:rPr>
            </a:br>
            <a:r>
              <a:rPr lang="zh-CN" altLang="en-US" sz="2400" b="1" dirty="0" smtClean="0">
                <a:solidFill>
                  <a:schemeClr val="tx1"/>
                </a:solidFill>
                <a:ea typeface="楷体_GB2312" panose="02010609030101010101" pitchFamily="1" charset="-122"/>
                <a:sym typeface="+mn-ea"/>
              </a:rPr>
              <a:t>★</a:t>
            </a:r>
            <a:r>
              <a:rPr lang="zh-CN" altLang="en-US" sz="2400" b="1" dirty="0" smtClean="0">
                <a:solidFill>
                  <a:schemeClr val="tx1"/>
                </a:solidFill>
                <a:ea typeface="楷体_GB2312" panose="02010609030101010101" pitchFamily="1" charset="-122"/>
              </a:rPr>
              <a:t>大力促进行业协会商会发展</a:t>
            </a:r>
          </a:p>
        </p:txBody>
      </p:sp>
      <p:pic>
        <p:nvPicPr>
          <p:cNvPr id="5123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05400"/>
            <a:ext cx="9144635" cy="12490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5" name="Rectangle 7"/>
          <p:cNvSpPr/>
          <p:nvPr/>
        </p:nvSpPr>
        <p:spPr>
          <a:xfrm>
            <a:off x="3505200" y="5029200"/>
            <a:ext cx="5638800" cy="76200"/>
          </a:xfrm>
          <a:prstGeom prst="rect">
            <a:avLst/>
          </a:prstGeom>
          <a:solidFill>
            <a:srgbClr val="CC0000"/>
          </a:soli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en-US" altLang="x-none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6745" y="1847850"/>
            <a:ext cx="3070860" cy="2286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zh-CN" altLang="en-US" sz="36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600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三条主线</a:t>
            </a:r>
          </a:p>
          <a:p>
            <a:r>
              <a:rPr lang="zh-CN" altLang="en-US" sz="3600" dirty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平行推进</a:t>
            </a:r>
          </a:p>
          <a:p>
            <a:endParaRPr lang="zh-CN" altLang="en-US" sz="3600" dirty="0"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comb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9218"/>
          <p:cNvSpPr>
            <a:spLocks noGrp="1"/>
          </p:cNvSpPr>
          <p:nvPr/>
        </p:nvSpPr>
        <p:spPr>
          <a:xfrm>
            <a:off x="377825" y="1450975"/>
            <a:ext cx="7772400" cy="441833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 sz="32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400" b="1" dirty="0" smtClean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（五）</a:t>
            </a:r>
            <a:r>
              <a:rPr lang="zh-CN" altLang="en-US" sz="2400" b="1" dirty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管理好全省性社会组织</a:t>
            </a:r>
          </a:p>
          <a:p>
            <a:pPr marL="0" indent="0">
              <a:buNone/>
            </a:pPr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１、稳妥推进行业协会商会与行政机关脱钩</a:t>
            </a:r>
          </a:p>
          <a:p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五脱钩：职能</a:t>
            </a:r>
          </a:p>
          <a:p>
            <a:pPr marL="0" indent="0">
              <a:buNone/>
            </a:pPr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  　　　　办公场所</a:t>
            </a:r>
          </a:p>
          <a:p>
            <a:pPr marL="0" indent="0">
              <a:buNone/>
            </a:pPr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  　　　　人员</a:t>
            </a:r>
          </a:p>
          <a:p>
            <a:pPr marL="0" indent="0">
              <a:buNone/>
            </a:pPr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  　　　　财务</a:t>
            </a:r>
          </a:p>
          <a:p>
            <a:pPr marL="0" indent="0">
              <a:buNone/>
            </a:pPr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  　　　　外事党建</a:t>
            </a:r>
          </a:p>
          <a:p>
            <a:pPr marL="0" indent="0">
              <a:buNone/>
            </a:pPr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２、健全法人治理结构</a:t>
            </a:r>
          </a:p>
          <a:p>
            <a:pPr marL="0" indent="0">
              <a:buNone/>
            </a:pPr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３、严禁社会组织之间建立垂直领导和变相垂直领导关系</a:t>
            </a:r>
          </a:p>
          <a:p>
            <a:pPr marL="0" indent="0">
              <a:buNone/>
            </a:pPr>
            <a:r>
              <a:rPr lang="zh-CN" altLang="en-US" sz="22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４、严禁社会组织设立地域性分支机构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xfrm>
            <a:off x="1228090" y="924560"/>
            <a:ext cx="7792720" cy="711200"/>
          </a:xfrm>
        </p:spPr>
        <p:txBody>
          <a:bodyPr anchor="b"/>
          <a:lstStyle/>
          <a:p>
            <a:r>
              <a:rPr lang="zh-CN" sz="3000" b="1" dirty="0" smtClean="0">
                <a:solidFill>
                  <a:srgbClr val="E86E2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四</a:t>
            </a:r>
            <a:r>
              <a:rPr sz="3000" b="1" dirty="0" smtClean="0">
                <a:solidFill>
                  <a:srgbClr val="E86E2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zh-CN" altLang="en-US" sz="3000" b="1" dirty="0" smtClean="0">
                <a:solidFill>
                  <a:srgbClr val="E86E2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行业性协会监管需要强调的几个问题</a:t>
            </a:r>
            <a:endParaRPr sz="3000" b="1" dirty="0">
              <a:solidFill>
                <a:srgbClr val="E86E25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xfrm>
            <a:off x="1248410" y="2018030"/>
            <a:ext cx="7772400" cy="441833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b="1" dirty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（一）</a:t>
            </a:r>
            <a:r>
              <a:rPr lang="zh-CN" altLang="en-US" sz="2400" b="1" dirty="0" smtClean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、关于“以商养会”问题</a:t>
            </a:r>
            <a:endParaRPr lang="zh-CN" altLang="en-US" sz="2400" b="1" dirty="0">
              <a:solidFill>
                <a:schemeClr val="accent4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 smtClean="0">
                <a:solidFill>
                  <a:srgbClr val="C00000"/>
                </a:solidFill>
                <a:latin typeface="+mj-ea"/>
                <a:ea typeface="+mj-ea"/>
              </a:rPr>
              <a:t>行业协会商会可以办企业</a:t>
            </a:r>
            <a:endParaRPr lang="en-US" altLang="zh-CN" sz="22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1.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企业要依法登记</a:t>
            </a:r>
          </a:p>
          <a:p>
            <a:pPr>
              <a:lnSpc>
                <a:spcPct val="130000"/>
              </a:lnSpc>
            </a:pP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2.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协会商会与企业是两个独立的法人主体</a:t>
            </a:r>
            <a:endParaRPr lang="en-US" altLang="zh-CN" sz="22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3.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协会商会秘书处不得参与企业经营</a:t>
            </a:r>
            <a:endParaRPr lang="en-US" altLang="zh-CN" sz="22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4.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财务要完全分开</a:t>
            </a:r>
            <a:endParaRPr lang="en-US" altLang="zh-CN" sz="22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5.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企业收益要按规定划归协会商会账户</a:t>
            </a:r>
          </a:p>
          <a:p>
            <a:endParaRPr lang="zh-CN" altLang="en-US" sz="2200" b="1" dirty="0">
              <a:solidFill>
                <a:schemeClr val="accent4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  <p:sp>
        <p:nvSpPr>
          <p:cNvPr id="165" name=" 165"/>
          <p:cNvSpPr/>
          <p:nvPr/>
        </p:nvSpPr>
        <p:spPr>
          <a:xfrm>
            <a:off x="635" y="6629400"/>
            <a:ext cx="9163685" cy="2076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9218"/>
          <p:cNvSpPr>
            <a:spLocks noGrp="1"/>
          </p:cNvSpPr>
          <p:nvPr/>
        </p:nvSpPr>
        <p:spPr>
          <a:xfrm>
            <a:off x="377825" y="1450975"/>
            <a:ext cx="7772400" cy="441833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 sz="32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4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行业协会商会办企业</a:t>
            </a:r>
            <a:endParaRPr lang="en-US" altLang="zh-CN" sz="2400" b="1" dirty="0" smtClean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endParaRPr lang="en-US" altLang="zh-CN" sz="2400" b="1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好处：可一定程度弥补协会商会经费不足。</a:t>
            </a:r>
            <a:endParaRPr lang="en-US" altLang="zh-CN" sz="24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不足：弱化协会商会非营利性；</a:t>
            </a:r>
            <a:endParaRPr lang="en-US" altLang="zh-CN" sz="24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10000"/>
              </a:lnSpc>
              <a:buNone/>
            </a:pPr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        容易引起协会商会内部矛盾；</a:t>
            </a:r>
            <a:endParaRPr lang="en-US" altLang="zh-CN" sz="24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10000"/>
              </a:lnSpc>
              <a:buNone/>
            </a:pPr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        可能为财务管理不善埋下隐患。</a:t>
            </a:r>
            <a:endParaRPr lang="en-US" altLang="zh-CN" sz="24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现实：以商养会的成功案例不多。</a:t>
            </a:r>
            <a:endParaRPr lang="en-US" altLang="zh-CN" sz="24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10000"/>
              </a:lnSpc>
              <a:buNone/>
            </a:pPr>
            <a:r>
              <a:rPr lang="en-US" altLang="zh-CN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       </a:t>
            </a:r>
            <a:r>
              <a:rPr lang="zh-CN" altLang="en-US" sz="2000" b="1" dirty="0" smtClean="0">
                <a:solidFill>
                  <a:srgbClr val="0070C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第一年红红火火，第二年冷冷清清，第三年销声匿迹</a:t>
            </a:r>
            <a:endParaRPr lang="en-US" altLang="zh-CN" sz="2400" b="1" dirty="0" smtClean="0">
              <a:solidFill>
                <a:srgbClr val="0070C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建议：以商养会要慎之又慎。</a:t>
            </a:r>
          </a:p>
          <a:p>
            <a:pPr marL="0" indent="0">
              <a:buNone/>
            </a:pPr>
            <a:endParaRPr lang="zh-CN" altLang="en-US" sz="24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endParaRPr lang="en-US" altLang="zh-CN" sz="2400" b="1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endParaRPr lang="en-US" altLang="zh-CN" sz="22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endParaRPr lang="zh-CN" altLang="en-US" sz="2200" b="1" dirty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9218"/>
          <p:cNvSpPr>
            <a:spLocks noGrp="1"/>
          </p:cNvSpPr>
          <p:nvPr/>
        </p:nvSpPr>
        <p:spPr>
          <a:xfrm>
            <a:off x="377825" y="1450975"/>
            <a:ext cx="7772400" cy="441833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 sz="32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（二）关于协会商会涉企收费问题</a:t>
            </a:r>
            <a:endParaRPr lang="en-US" altLang="zh-CN" sz="24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endParaRPr lang="en-US" altLang="zh-CN" sz="2400" b="1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党中央、国务院及相关部门连续发文强调；</a:t>
            </a:r>
            <a:endParaRPr lang="en-US" altLang="zh-CN" sz="24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涉企收费是社会关注的重点，随时可能成为引爆舆论的焦点；</a:t>
            </a:r>
            <a:endParaRPr lang="en-US" altLang="zh-CN" sz="24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社会组织开展具有垄断性、强制性的有偿经营服务，必须报省物价部门和财政部门审批；</a:t>
            </a:r>
            <a:endParaRPr lang="en-US" altLang="zh-CN" sz="24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社会组织开展不具有垄断性、强制性的有偿经营服务，按照自愿、公开、公平原则开展。</a:t>
            </a:r>
          </a:p>
          <a:p>
            <a:pPr marL="0" indent="0">
              <a:buNone/>
            </a:pPr>
            <a:endParaRPr lang="en-US" altLang="zh-CN" sz="2400" b="1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endParaRPr lang="en-US" altLang="zh-CN" sz="22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endParaRPr lang="zh-CN" altLang="en-US" sz="2200" b="1" dirty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9218"/>
          <p:cNvSpPr>
            <a:spLocks noGrp="1"/>
          </p:cNvSpPr>
          <p:nvPr/>
        </p:nvSpPr>
        <p:spPr>
          <a:xfrm>
            <a:off x="377825" y="1450975"/>
            <a:ext cx="7772400" cy="441833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 sz="32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行政审批前置中介服务：</a:t>
            </a:r>
            <a:endParaRPr lang="en-US" altLang="zh-CN" sz="2400" b="1" dirty="0" smtClean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1.</a:t>
            </a:r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中介服务作为行政审批的条件之一；</a:t>
            </a:r>
            <a:endParaRPr lang="en-US" altLang="zh-CN" sz="24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2.</a:t>
            </a:r>
            <a:r>
              <a:rPr lang="zh-CN" altLang="en-US" sz="24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中介服务作为开展行政审批的资质；</a:t>
            </a:r>
            <a:endParaRPr lang="en-US" altLang="zh-CN" sz="24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3.</a:t>
            </a:r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中介服务作为参加某些活动的前提条件之一。</a:t>
            </a:r>
            <a:endParaRPr lang="en-US" altLang="zh-CN" sz="24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endParaRPr lang="en-US" altLang="zh-CN" sz="2400" b="1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sz="24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换言之：</a:t>
            </a:r>
            <a:endParaRPr lang="en-US" altLang="zh-CN" sz="2400" b="1" dirty="0" smtClean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1.</a:t>
            </a:r>
            <a:r>
              <a:rPr lang="zh-CN" altLang="en-US" sz="24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服务对象不选择中介服务，就可能受到某种限制；</a:t>
            </a:r>
            <a:endParaRPr lang="en-US" altLang="zh-CN" sz="24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2.</a:t>
            </a:r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服务对象只能到指定机构选择中介服务；</a:t>
            </a:r>
            <a:endParaRPr lang="en-US" altLang="zh-CN" sz="24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3.</a:t>
            </a:r>
            <a:r>
              <a:rPr lang="zh-CN" altLang="en-US" sz="24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中介服务与行政审批建立联系。</a:t>
            </a:r>
            <a:endParaRPr lang="en-US" altLang="zh-CN" sz="24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endParaRPr lang="en-US" altLang="zh-CN" sz="22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endParaRPr lang="zh-CN" altLang="en-US" sz="2200" b="1" dirty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9218"/>
          <p:cNvSpPr>
            <a:spLocks noGrp="1"/>
          </p:cNvSpPr>
          <p:nvPr/>
        </p:nvSpPr>
        <p:spPr>
          <a:xfrm>
            <a:off x="377825" y="1450975"/>
            <a:ext cx="7772400" cy="441833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 sz="32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（三）关于规范评比表彰问题</a:t>
            </a:r>
            <a:endParaRPr lang="en-US" altLang="zh-CN" sz="2400" b="1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当前：社会组织评比表彰活动鱼龙混杂，过多过滥，乱评比表彰，乱收费，已引起社会公愤。经过整治，有所规范，但仍未从根本上解决问题。</a:t>
            </a:r>
            <a:endParaRPr lang="en-US" altLang="zh-CN" sz="24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r>
              <a:rPr lang="zh-CN" altLang="en-US" sz="2400" b="1" dirty="0" smtClean="0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实行项目化管理</a:t>
            </a:r>
          </a:p>
          <a:p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程序：社会组织申请</a:t>
            </a:r>
            <a:r>
              <a:rPr lang="en-US" altLang="zh-CN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——</a:t>
            </a:r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业务主管单位审查</a:t>
            </a:r>
            <a:r>
              <a:rPr lang="en-US" altLang="zh-CN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——</a:t>
            </a:r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登记管理机关审核</a:t>
            </a:r>
            <a:r>
              <a:rPr lang="en-US" altLang="zh-CN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——</a:t>
            </a:r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省评比表彰达标领导小组审批。</a:t>
            </a:r>
          </a:p>
          <a:p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一般在会员中开展，不能收取任何费用。</a:t>
            </a:r>
          </a:p>
          <a:p>
            <a:r>
              <a:rPr lang="zh-CN" altLang="en-US" sz="2400" b="1" dirty="0" smtClean="0">
                <a:latin typeface="楷体" panose="02010609060101010101" pitchFamily="1" charset="-122"/>
                <a:ea typeface="楷体" panose="02010609060101010101" pitchFamily="1" charset="-122"/>
              </a:rPr>
              <a:t>评比表彰项目、对象、数量、周期等都不得突破批准范围。</a:t>
            </a:r>
          </a:p>
          <a:p>
            <a:pPr marL="0" indent="0">
              <a:buNone/>
            </a:pPr>
            <a:endParaRPr lang="en-US" altLang="zh-CN" sz="2400" b="1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endParaRPr lang="en-US" altLang="zh-CN" sz="22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endParaRPr lang="zh-CN" altLang="en-US" sz="2200" b="1" dirty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9218"/>
          <p:cNvSpPr>
            <a:spLocks noGrp="1"/>
          </p:cNvSpPr>
          <p:nvPr/>
        </p:nvSpPr>
        <p:spPr>
          <a:xfrm>
            <a:off x="377825" y="1450975"/>
            <a:ext cx="7772400" cy="441833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 sz="32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（四）关于职业资格认证问题</a:t>
            </a:r>
            <a:endParaRPr lang="en-US" altLang="zh-CN" sz="2400" b="1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sz="2400" b="1" dirty="0" smtClean="0">
              <a:latin typeface="楷体" panose="02010609060101010101" pitchFamily="1" charset="-122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sz="2400" b="1" dirty="0" smtClean="0">
                <a:latin typeface="楷体" panose="02010609060101010101" pitchFamily="1" charset="-122"/>
                <a:ea typeface="宋体" panose="02010600030101010101" pitchFamily="2" charset="-122"/>
              </a:rPr>
              <a:t>对于国务院已取消的职业资格认证，社会组织不得以任何形式开展。</a:t>
            </a:r>
          </a:p>
          <a:p>
            <a:pPr>
              <a:lnSpc>
                <a:spcPct val="120000"/>
              </a:lnSpc>
            </a:pPr>
            <a:r>
              <a:rPr lang="zh-CN" sz="2400" b="1" dirty="0" smtClean="0">
                <a:latin typeface="楷体" panose="02010609060101010101" pitchFamily="1" charset="-122"/>
                <a:ea typeface="宋体" panose="02010600030101010101" pitchFamily="2" charset="-122"/>
              </a:rPr>
              <a:t>开展职业资格认证，必须经省级人社部门批准。</a:t>
            </a:r>
          </a:p>
          <a:p>
            <a:pPr>
              <a:lnSpc>
                <a:spcPct val="120000"/>
              </a:lnSpc>
            </a:pPr>
            <a:r>
              <a:rPr lang="zh-CN" sz="2400" b="1" dirty="0" smtClean="0">
                <a:latin typeface="楷体" panose="02010609060101010101" pitchFamily="1" charset="-122"/>
                <a:ea typeface="宋体" panose="02010600030101010101" pitchFamily="2" charset="-122"/>
              </a:rPr>
              <a:t>控制准入类职业资格认证，扩大水平类职业资格认证。</a:t>
            </a:r>
          </a:p>
          <a:p>
            <a:pPr>
              <a:lnSpc>
                <a:spcPct val="120000"/>
              </a:lnSpc>
            </a:pPr>
            <a:r>
              <a:rPr lang="zh-CN" sz="2400" b="1" dirty="0" smtClean="0">
                <a:latin typeface="楷体" panose="02010609060101010101" pitchFamily="1" charset="-122"/>
                <a:ea typeface="宋体" panose="02010600030101010101" pitchFamily="2" charset="-122"/>
              </a:rPr>
              <a:t>已保留的职业资格认证，将来行政机关逐步退出，主要由社会组织承担。</a:t>
            </a:r>
          </a:p>
          <a:p>
            <a:pPr marL="0" indent="0">
              <a:buNone/>
            </a:pPr>
            <a:endParaRPr lang="en-US" altLang="zh-CN" sz="2400" b="1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endParaRPr lang="en-US" altLang="zh-CN" sz="2200" b="1" dirty="0" smtClean="0"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 marL="0" indent="0">
              <a:buNone/>
            </a:pPr>
            <a:endParaRPr lang="zh-CN" altLang="en-US" sz="2200" b="1" dirty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xfrm>
            <a:off x="1228090" y="924560"/>
            <a:ext cx="7792720" cy="711200"/>
          </a:xfrm>
        </p:spPr>
        <p:txBody>
          <a:bodyPr anchor="b"/>
          <a:lstStyle/>
          <a:p>
            <a:r>
              <a:rPr lang="zh-CN" sz="3000" b="1" dirty="0" smtClean="0">
                <a:solidFill>
                  <a:srgbClr val="E86E2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五</a:t>
            </a:r>
            <a:r>
              <a:rPr sz="3000" b="1" dirty="0" smtClean="0">
                <a:solidFill>
                  <a:srgbClr val="E86E2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zh-CN" sz="3000" b="1" dirty="0" smtClean="0">
                <a:solidFill>
                  <a:srgbClr val="E86E2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促进行业协会健康有序发展</a:t>
            </a:r>
          </a:p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xfrm>
            <a:off x="1248410" y="2018030"/>
            <a:ext cx="7772400" cy="441833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sz="24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重点培育、优先发展行业协会商会。</a:t>
            </a:r>
          </a:p>
          <a:p>
            <a:pPr>
              <a:lnSpc>
                <a:spcPct val="130000"/>
              </a:lnSpc>
            </a:pPr>
            <a:r>
              <a:rPr lang="zh-CN" sz="24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推动政府部门有序向行业协会商会转移职能。</a:t>
            </a:r>
          </a:p>
          <a:p>
            <a:pPr>
              <a:lnSpc>
                <a:spcPct val="130000"/>
              </a:lnSpc>
            </a:pPr>
            <a:r>
              <a:rPr lang="zh-CN" sz="24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引导行业协会积极承接政府购买的社会服务。</a:t>
            </a:r>
          </a:p>
          <a:p>
            <a:pPr>
              <a:lnSpc>
                <a:spcPct val="130000"/>
              </a:lnSpc>
            </a:pPr>
            <a:r>
              <a:rPr lang="zh-CN" sz="24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促进行业协会在服务国家、服务社会、服务行业、服务</a:t>
            </a:r>
            <a:r>
              <a:rPr lang="zh-CN" altLang="en-US" sz="2400" b="1" dirty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群众</a:t>
            </a:r>
            <a:r>
              <a:rPr lang="zh-CN" sz="24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方向发挥作用，实行行业自律、整合资源、共享信息、抱团发展，制定行业标准。</a:t>
            </a:r>
          </a:p>
          <a:p>
            <a:pPr>
              <a:lnSpc>
                <a:spcPct val="130000"/>
              </a:lnSpc>
            </a:pPr>
            <a:r>
              <a:rPr lang="zh-CN" altLang="en-US" sz="24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在规范的基础上，促进行业协会商会自身发展壮大。</a:t>
            </a:r>
          </a:p>
          <a:p>
            <a:endParaRPr lang="zh-CN" altLang="en-US" sz="2200" b="1" dirty="0">
              <a:solidFill>
                <a:schemeClr val="accent4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  <p:sp>
        <p:nvSpPr>
          <p:cNvPr id="165" name=" 165"/>
          <p:cNvSpPr/>
          <p:nvPr/>
        </p:nvSpPr>
        <p:spPr>
          <a:xfrm>
            <a:off x="635" y="6629400"/>
            <a:ext cx="9163685" cy="2076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2057400"/>
            <a:ext cx="6400800" cy="304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4" name="WordArt 4"/>
          <p:cNvSpPr>
            <a:spLocks noTextEdit="1"/>
          </p:cNvSpPr>
          <p:nvPr/>
        </p:nvSpPr>
        <p:spPr>
          <a:xfrm>
            <a:off x="3733800" y="3200400"/>
            <a:ext cx="4876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normAutofit fontScale="75000" lnSpcReduction="20000"/>
          </a:bodyPr>
          <a:lstStyle/>
          <a:p>
            <a:pPr algn="ctr"/>
            <a:r>
              <a:rPr lang="zh-CN" altLang="en-US" sz="5400" b="1">
                <a:ln w="28575" cap="flat" cmpd="sng">
                  <a:solidFill>
                    <a:schemeClr val="bg1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  <a:tileRect/>
                </a:gradFill>
                <a:effectLst>
                  <a:outerShdw dist="107763" dir="2699999" algn="ctr" rotWithShape="0">
                    <a:srgbClr val="000000">
                      <a:alpha val="50000"/>
                    </a:srgbClr>
                  </a:outerShdw>
                </a:effectLst>
                <a:latin typeface="Verdana" panose="020B0604030504040204" pitchFamily="2" charset="0"/>
              </a:rPr>
              <a:t>谢谢！</a:t>
            </a:r>
          </a:p>
        </p:txBody>
      </p:sp>
      <p:sp>
        <p:nvSpPr>
          <p:cNvPr id="15366" name="Rectangle 57"/>
          <p:cNvSpPr/>
          <p:nvPr/>
        </p:nvSpPr>
        <p:spPr>
          <a:xfrm>
            <a:off x="2743200" y="2057400"/>
            <a:ext cx="76200" cy="30480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en-US" altLang="x-none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/>
          <p:nvPr/>
        </p:nvSpPr>
        <p:spPr>
          <a:xfrm>
            <a:off x="925830" y="2116455"/>
            <a:ext cx="6899910" cy="555625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rgbClr val="FFFFFF"/>
              </a:gs>
            </a:gsLst>
            <a:lin ang="5400000" scaled="1"/>
            <a:tileRect/>
          </a:gra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zh-CN" altLang="en-US" dirty="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7172" name="AutoShape 4"/>
          <p:cNvSpPr/>
          <p:nvPr/>
        </p:nvSpPr>
        <p:spPr>
          <a:xfrm>
            <a:off x="925830" y="2116138"/>
            <a:ext cx="2343150" cy="555625"/>
          </a:xfrm>
          <a:prstGeom prst="rightArrowCallout">
            <a:avLst>
              <a:gd name="adj1" fmla="val 48657"/>
              <a:gd name="adj2" fmla="val 50000"/>
              <a:gd name="adj3" fmla="val 42347"/>
              <a:gd name="adj4" fmla="val 89958"/>
            </a:avLst>
          </a:prstGeom>
          <a:gradFill rotWithShape="1">
            <a:gsLst>
              <a:gs pos="0">
                <a:srgbClr val="FF9933"/>
              </a:gs>
              <a:gs pos="100000">
                <a:srgbClr val="FFCC00"/>
              </a:gs>
            </a:gsLst>
            <a:lin ang="18900000" scaled="1"/>
            <a:tileRect/>
          </a:gra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zh-CN" altLang="en-US" dirty="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7173" name="Line 5"/>
          <p:cNvSpPr/>
          <p:nvPr/>
        </p:nvSpPr>
        <p:spPr>
          <a:xfrm>
            <a:off x="925830" y="2673350"/>
            <a:ext cx="5799138" cy="0"/>
          </a:xfrm>
          <a:prstGeom prst="line">
            <a:avLst/>
          </a:prstGeom>
          <a:ln w="19050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4" name="Rectangle 6"/>
          <p:cNvSpPr/>
          <p:nvPr/>
        </p:nvSpPr>
        <p:spPr>
          <a:xfrm>
            <a:off x="2919730" y="2120900"/>
            <a:ext cx="5031105" cy="5524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algn="ctr" eaLnBrk="1" hangingPunct="1"/>
            <a:r>
              <a:rPr sz="1800" i="1" dirty="0">
                <a:solidFill>
                  <a:srgbClr val="0000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一、社会组织登记管理制度改革的总体思路</a:t>
            </a:r>
          </a:p>
        </p:txBody>
      </p:sp>
      <p:sp>
        <p:nvSpPr>
          <p:cNvPr id="7175" name="AutoShape 7"/>
          <p:cNvSpPr/>
          <p:nvPr/>
        </p:nvSpPr>
        <p:spPr>
          <a:xfrm>
            <a:off x="925830" y="2676525"/>
            <a:ext cx="6898640" cy="240030"/>
          </a:xfrm>
          <a:custGeom>
            <a:avLst/>
            <a:gdLst>
              <a:gd name="txL" fmla="*/ 2336 w 21600"/>
              <a:gd name="txT" fmla="*/ 2336 h 21600"/>
              <a:gd name="txR" fmla="*/ 19264 w 21600"/>
              <a:gd name="txB" fmla="*/ 19264 h 21600"/>
            </a:gdLst>
            <a:ahLst/>
            <a:cxnLst>
              <a:cxn ang="0">
                <a:pos x="5655233" y="119857"/>
              </a:cxn>
              <a:cxn ang="0">
                <a:pos x="2899569" y="239713"/>
              </a:cxn>
              <a:cxn ang="0">
                <a:pos x="143905" y="119857"/>
              </a:cxn>
              <a:cxn ang="0">
                <a:pos x="2899569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1072" y="21600"/>
                </a:lnTo>
                <a:lnTo>
                  <a:pt x="2052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DDDDDD">
                  <a:alpha val="10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6" name="Rectangle 8"/>
          <p:cNvSpPr/>
          <p:nvPr/>
        </p:nvSpPr>
        <p:spPr>
          <a:xfrm>
            <a:off x="925830" y="2857500"/>
            <a:ext cx="6900545" cy="555625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rgbClr val="FFFFFF"/>
              </a:gs>
            </a:gsLst>
            <a:lin ang="5400000" scaled="1"/>
            <a:tileRect/>
          </a:gra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zh-CN" altLang="en-US" dirty="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7177" name="AutoShape 9"/>
          <p:cNvSpPr/>
          <p:nvPr/>
        </p:nvSpPr>
        <p:spPr>
          <a:xfrm>
            <a:off x="925830" y="2857500"/>
            <a:ext cx="2343150" cy="555625"/>
          </a:xfrm>
          <a:prstGeom prst="rightArrowCallout">
            <a:avLst>
              <a:gd name="adj1" fmla="val 48657"/>
              <a:gd name="adj2" fmla="val 50000"/>
              <a:gd name="adj3" fmla="val 42347"/>
              <a:gd name="adj4" fmla="val 89958"/>
            </a:avLst>
          </a:prstGeom>
          <a:gradFill rotWithShape="1">
            <a:gsLst>
              <a:gs pos="0">
                <a:srgbClr val="FF9933"/>
              </a:gs>
              <a:gs pos="100000">
                <a:srgbClr val="FFCC00"/>
              </a:gs>
            </a:gsLst>
            <a:lin ang="18900000" scaled="1"/>
            <a:tileRect/>
          </a:gra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zh-CN" altLang="en-US" dirty="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7178" name="Line 10"/>
          <p:cNvSpPr/>
          <p:nvPr/>
        </p:nvSpPr>
        <p:spPr>
          <a:xfrm>
            <a:off x="925830" y="3414713"/>
            <a:ext cx="5799138" cy="0"/>
          </a:xfrm>
          <a:prstGeom prst="line">
            <a:avLst/>
          </a:prstGeom>
          <a:ln w="19050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9" name="Rectangle 11"/>
          <p:cNvSpPr/>
          <p:nvPr/>
        </p:nvSpPr>
        <p:spPr>
          <a:xfrm>
            <a:off x="2928620" y="2862580"/>
            <a:ext cx="2462530" cy="5524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algn="ctr"/>
            <a:r>
              <a:rPr lang="zh-CN" altLang="en-US" sz="1800" i="1" dirty="0" smtClean="0">
                <a:solidFill>
                  <a:srgbClr val="000000"/>
                </a:solidFill>
                <a:ea typeface="黑体" panose="02010609060101010101" pitchFamily="2" charset="-122"/>
              </a:rPr>
              <a:t>二、加快脱钩进程</a:t>
            </a:r>
            <a:endParaRPr lang="en-US" altLang="zh-CN" sz="1800" i="1" dirty="0" smtClean="0">
              <a:solidFill>
                <a:srgbClr val="000000"/>
              </a:solidFill>
              <a:ea typeface="黑体" panose="02010609060101010101" pitchFamily="2" charset="-122"/>
            </a:endParaRPr>
          </a:p>
        </p:txBody>
      </p:sp>
      <p:sp>
        <p:nvSpPr>
          <p:cNvPr id="7180" name="AutoShape 12"/>
          <p:cNvSpPr/>
          <p:nvPr/>
        </p:nvSpPr>
        <p:spPr>
          <a:xfrm>
            <a:off x="925830" y="3416300"/>
            <a:ext cx="6899275" cy="241300"/>
          </a:xfrm>
          <a:custGeom>
            <a:avLst/>
            <a:gdLst>
              <a:gd name="txL" fmla="*/ 2336 w 21600"/>
              <a:gd name="txT" fmla="*/ 2336 h 21600"/>
              <a:gd name="txR" fmla="*/ 19264 w 21600"/>
              <a:gd name="txB" fmla="*/ 19264 h 21600"/>
            </a:gdLst>
            <a:ahLst/>
            <a:cxnLst>
              <a:cxn ang="0">
                <a:pos x="5655233" y="120650"/>
              </a:cxn>
              <a:cxn ang="0">
                <a:pos x="2899569" y="241300"/>
              </a:cxn>
              <a:cxn ang="0">
                <a:pos x="143905" y="120650"/>
              </a:cxn>
              <a:cxn ang="0">
                <a:pos x="2899569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1072" y="21600"/>
                </a:lnTo>
                <a:lnTo>
                  <a:pt x="2052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DDDDDD">
                  <a:alpha val="10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81" name="Rectangle 13"/>
          <p:cNvSpPr/>
          <p:nvPr/>
        </p:nvSpPr>
        <p:spPr>
          <a:xfrm>
            <a:off x="925830" y="3594100"/>
            <a:ext cx="6900545" cy="557530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rgbClr val="FFFFFF"/>
              </a:gs>
            </a:gsLst>
            <a:lin ang="5400000" scaled="1"/>
            <a:tileRect/>
          </a:gra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zh-CN" altLang="en-US" dirty="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7182" name="AutoShape 14"/>
          <p:cNvSpPr/>
          <p:nvPr/>
        </p:nvSpPr>
        <p:spPr>
          <a:xfrm>
            <a:off x="925830" y="3594100"/>
            <a:ext cx="2343150" cy="557213"/>
          </a:xfrm>
          <a:prstGeom prst="rightArrowCallout">
            <a:avLst>
              <a:gd name="adj1" fmla="val 48657"/>
              <a:gd name="adj2" fmla="val 50000"/>
              <a:gd name="adj3" fmla="val 42226"/>
              <a:gd name="adj4" fmla="val 89958"/>
            </a:avLst>
          </a:prstGeom>
          <a:gradFill rotWithShape="1">
            <a:gsLst>
              <a:gs pos="0">
                <a:srgbClr val="FF9933"/>
              </a:gs>
              <a:gs pos="100000">
                <a:srgbClr val="FFCC00"/>
              </a:gs>
            </a:gsLst>
            <a:lin ang="18900000" scaled="1"/>
            <a:tileRect/>
          </a:gra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zh-CN" altLang="en-US" dirty="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7183" name="Line 15"/>
          <p:cNvSpPr/>
          <p:nvPr/>
        </p:nvSpPr>
        <p:spPr>
          <a:xfrm>
            <a:off x="925830" y="4151313"/>
            <a:ext cx="5799138" cy="0"/>
          </a:xfrm>
          <a:prstGeom prst="line">
            <a:avLst/>
          </a:prstGeom>
          <a:ln w="19050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5" name="AutoShape 17"/>
          <p:cNvSpPr/>
          <p:nvPr/>
        </p:nvSpPr>
        <p:spPr>
          <a:xfrm>
            <a:off x="925830" y="4154805"/>
            <a:ext cx="6899910" cy="239395"/>
          </a:xfrm>
          <a:custGeom>
            <a:avLst/>
            <a:gdLst>
              <a:gd name="txL" fmla="*/ 2336 w 21600"/>
              <a:gd name="txT" fmla="*/ 2336 h 21600"/>
              <a:gd name="txR" fmla="*/ 19264 w 21600"/>
              <a:gd name="txB" fmla="*/ 19264 h 21600"/>
            </a:gdLst>
            <a:ahLst/>
            <a:cxnLst>
              <a:cxn ang="0">
                <a:pos x="5655233" y="119856"/>
              </a:cxn>
              <a:cxn ang="0">
                <a:pos x="2899569" y="239712"/>
              </a:cxn>
              <a:cxn ang="0">
                <a:pos x="143905" y="119856"/>
              </a:cxn>
              <a:cxn ang="0">
                <a:pos x="2899569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1072" y="21600"/>
                </a:lnTo>
                <a:lnTo>
                  <a:pt x="2052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DDDDDD">
                  <a:alpha val="10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88" name="Line 20"/>
          <p:cNvSpPr/>
          <p:nvPr/>
        </p:nvSpPr>
        <p:spPr>
          <a:xfrm>
            <a:off x="925830" y="4910138"/>
            <a:ext cx="5799138" cy="0"/>
          </a:xfrm>
          <a:prstGeom prst="line">
            <a:avLst/>
          </a:prstGeom>
          <a:ln w="19050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0" name="AutoShape 22"/>
          <p:cNvSpPr/>
          <p:nvPr/>
        </p:nvSpPr>
        <p:spPr>
          <a:xfrm>
            <a:off x="925830" y="4913630"/>
            <a:ext cx="6899910" cy="239395"/>
          </a:xfrm>
          <a:custGeom>
            <a:avLst/>
            <a:gdLst>
              <a:gd name="txL" fmla="*/ 2336 w 21600"/>
              <a:gd name="txT" fmla="*/ 2336 h 21600"/>
              <a:gd name="txR" fmla="*/ 19264 w 21600"/>
              <a:gd name="txB" fmla="*/ 19264 h 21600"/>
            </a:gdLst>
            <a:ahLst/>
            <a:cxnLst>
              <a:cxn ang="0">
                <a:pos x="5655233" y="119856"/>
              </a:cxn>
              <a:cxn ang="0">
                <a:pos x="2899569" y="239712"/>
              </a:cxn>
              <a:cxn ang="0">
                <a:pos x="143905" y="119856"/>
              </a:cxn>
              <a:cxn ang="0">
                <a:pos x="2899569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1072" y="21600"/>
                </a:lnTo>
                <a:lnTo>
                  <a:pt x="2052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DDDDDD">
                  <a:alpha val="10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93" name="Line 25"/>
          <p:cNvSpPr/>
          <p:nvPr/>
        </p:nvSpPr>
        <p:spPr>
          <a:xfrm>
            <a:off x="925830" y="5661025"/>
            <a:ext cx="5799138" cy="0"/>
          </a:xfrm>
          <a:prstGeom prst="line">
            <a:avLst/>
          </a:prstGeom>
          <a:ln w="19050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4" name="Rectangle 26"/>
          <p:cNvSpPr/>
          <p:nvPr/>
        </p:nvSpPr>
        <p:spPr>
          <a:xfrm>
            <a:off x="2940050" y="5110480"/>
            <a:ext cx="4846660" cy="5524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algn="ctr" eaLnBrk="1" hangingPunct="1"/>
            <a:endParaRPr lang="zh-CN" altLang="en-US" sz="1800" i="1" dirty="0">
              <a:solidFill>
                <a:srgbClr val="000000"/>
              </a:solidFill>
              <a:latin typeface="Times New Roman" panose="02020603050405020304" pitchFamily="2" charset="0"/>
              <a:ea typeface="黑体" panose="02010609060101010101" pitchFamily="2" charset="-122"/>
            </a:endParaRPr>
          </a:p>
        </p:txBody>
      </p:sp>
      <p:sp>
        <p:nvSpPr>
          <p:cNvPr id="7195" name="AutoShape 27"/>
          <p:cNvSpPr/>
          <p:nvPr/>
        </p:nvSpPr>
        <p:spPr>
          <a:xfrm>
            <a:off x="925830" y="5662930"/>
            <a:ext cx="6899910" cy="241300"/>
          </a:xfrm>
          <a:custGeom>
            <a:avLst/>
            <a:gdLst>
              <a:gd name="txL" fmla="*/ 2336 w 21600"/>
              <a:gd name="txT" fmla="*/ 2336 h 21600"/>
              <a:gd name="txR" fmla="*/ 19264 w 21600"/>
              <a:gd name="txB" fmla="*/ 19264 h 21600"/>
            </a:gdLst>
            <a:ahLst/>
            <a:cxnLst>
              <a:cxn ang="0">
                <a:pos x="5655233" y="120650"/>
              </a:cxn>
              <a:cxn ang="0">
                <a:pos x="2899569" y="241300"/>
              </a:cxn>
              <a:cxn ang="0">
                <a:pos x="143905" y="120650"/>
              </a:cxn>
              <a:cxn ang="0">
                <a:pos x="2899569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1072" y="21600"/>
                </a:lnTo>
                <a:lnTo>
                  <a:pt x="2052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DDDDDD">
                  <a:alpha val="10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89" name="Rectangle 21"/>
          <p:cNvSpPr/>
          <p:nvPr/>
        </p:nvSpPr>
        <p:spPr>
          <a:xfrm>
            <a:off x="2800985" y="4357688"/>
            <a:ext cx="3805238" cy="5524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algn="ctr" eaLnBrk="1" hangingPunct="1"/>
            <a:r>
              <a:rPr lang="en-US" sz="1800" i="1" dirty="0" smtClean="0">
                <a:solidFill>
                  <a:srgbClr val="000000"/>
                </a:solidFill>
                <a:ea typeface="黑体" panose="02010609060101010101" pitchFamily="2" charset="-122"/>
              </a:rPr>
              <a:t> </a:t>
            </a:r>
            <a:endParaRPr sz="1800" i="1" dirty="0">
              <a:solidFill>
                <a:srgbClr val="000000"/>
              </a:solidFill>
              <a:latin typeface="Times New Roman" panose="02020603050405020304" pitchFamily="2" charset="0"/>
              <a:ea typeface="黑体" panose="02010609060101010101" pitchFamily="2" charset="-122"/>
            </a:endParaRPr>
          </a:p>
        </p:txBody>
      </p:sp>
      <p:sp>
        <p:nvSpPr>
          <p:cNvPr id="7184" name="Rectangle 16"/>
          <p:cNvSpPr/>
          <p:nvPr/>
        </p:nvSpPr>
        <p:spPr>
          <a:xfrm>
            <a:off x="2860675" y="3602355"/>
            <a:ext cx="4426585" cy="5524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algn="ctr"/>
            <a:r>
              <a:rPr lang="zh-CN" altLang="en-US" sz="1800" i="1" dirty="0" smtClean="0">
                <a:solidFill>
                  <a:srgbClr val="000000"/>
                </a:solidFill>
                <a:ea typeface="黑体" panose="02010609060101010101" pitchFamily="2" charset="-122"/>
              </a:rPr>
              <a:t>三、</a:t>
            </a:r>
            <a:r>
              <a:rPr lang="zh-CN" altLang="en-US" sz="1800" i="1" dirty="0" smtClean="0">
                <a:solidFill>
                  <a:srgbClr val="000000"/>
                </a:solidFill>
                <a:ea typeface="黑体" panose="02010609060101010101" pitchFamily="2" charset="-122"/>
                <a:sym typeface="+mn-ea"/>
              </a:rPr>
              <a:t>加强行业性协会监管的主要措施</a:t>
            </a:r>
            <a:endParaRPr lang="zh-CN" altLang="en-US" sz="1800" i="1" dirty="0">
              <a:solidFill>
                <a:srgbClr val="000000"/>
              </a:solidFill>
              <a:ea typeface="黑体" panose="02010609060101010101" pitchFamily="2" charset="-122"/>
            </a:endParaRPr>
          </a:p>
        </p:txBody>
      </p:sp>
      <p:sp>
        <p:nvSpPr>
          <p:cNvPr id="2" name="AutoShape 14"/>
          <p:cNvSpPr/>
          <p:nvPr/>
        </p:nvSpPr>
        <p:spPr>
          <a:xfrm>
            <a:off x="925830" y="4352925"/>
            <a:ext cx="2343150" cy="557213"/>
          </a:xfrm>
          <a:prstGeom prst="rightArrowCallout">
            <a:avLst>
              <a:gd name="adj1" fmla="val 48657"/>
              <a:gd name="adj2" fmla="val 50000"/>
              <a:gd name="adj3" fmla="val 42226"/>
              <a:gd name="adj4" fmla="val 89958"/>
            </a:avLst>
          </a:prstGeom>
          <a:gradFill rotWithShape="1">
            <a:gsLst>
              <a:gs pos="0">
                <a:srgbClr val="FF9933"/>
              </a:gs>
              <a:gs pos="100000">
                <a:srgbClr val="FFCC00"/>
              </a:gs>
            </a:gsLst>
            <a:lin ang="18900000" scaled="1"/>
            <a:tileRect/>
          </a:gra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zh-CN" altLang="en-US" dirty="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3" name="AutoShape 14"/>
          <p:cNvSpPr/>
          <p:nvPr/>
        </p:nvSpPr>
        <p:spPr>
          <a:xfrm>
            <a:off x="925830" y="5103495"/>
            <a:ext cx="2343150" cy="557213"/>
          </a:xfrm>
          <a:prstGeom prst="rightArrowCallout">
            <a:avLst>
              <a:gd name="adj1" fmla="val 48657"/>
              <a:gd name="adj2" fmla="val 50000"/>
              <a:gd name="adj3" fmla="val 42226"/>
              <a:gd name="adj4" fmla="val 89958"/>
            </a:avLst>
          </a:prstGeom>
          <a:gradFill rotWithShape="1">
            <a:gsLst>
              <a:gs pos="0">
                <a:srgbClr val="FF9933"/>
              </a:gs>
              <a:gs pos="100000">
                <a:srgbClr val="FFCC00"/>
              </a:gs>
            </a:gsLst>
            <a:lin ang="18900000" scaled="1"/>
            <a:tileRect/>
          </a:gra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zh-CN" altLang="en-US" dirty="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4" name="Rectangle 16"/>
          <p:cNvSpPr/>
          <p:nvPr/>
        </p:nvSpPr>
        <p:spPr>
          <a:xfrm>
            <a:off x="2800985" y="4358005"/>
            <a:ext cx="4985725" cy="5524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algn="ctr"/>
            <a:r>
              <a:rPr lang="zh-CN" altLang="en-US" sz="1800" i="1" dirty="0" smtClean="0">
                <a:solidFill>
                  <a:srgbClr val="000000"/>
                </a:solidFill>
                <a:ea typeface="黑体" panose="02010609060101010101" pitchFamily="2" charset="-122"/>
              </a:rPr>
              <a:t>四、行业性协会监管需要强调的几个问题</a:t>
            </a:r>
            <a:endParaRPr lang="zh-CN" altLang="en-US" sz="1800" i="1" dirty="0">
              <a:solidFill>
                <a:srgbClr val="000000"/>
              </a:solidFill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19755" y="5203825"/>
            <a:ext cx="3486785" cy="3657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1800" i="1" dirty="0" smtClean="0">
                <a:solidFill>
                  <a:srgbClr val="000000"/>
                </a:solidFill>
                <a:ea typeface="黑体" panose="02010609060101010101" pitchFamily="2" charset="-122"/>
                <a:sym typeface="+mn-ea"/>
              </a:rPr>
              <a:t>五、促进行业协会健康有序发展</a:t>
            </a:r>
            <a:endParaRPr lang="zh-CN" altLang="en-US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xfrm>
            <a:off x="1228090" y="713740"/>
            <a:ext cx="7792720" cy="711200"/>
          </a:xfrm>
        </p:spPr>
        <p:txBody>
          <a:bodyPr anchor="b"/>
          <a:lstStyle/>
          <a:p>
            <a:r>
              <a:rPr sz="3000" b="1" dirty="0">
                <a:solidFill>
                  <a:srgbClr val="E86E2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一、社会组织登记管理制度改革的总体思路</a:t>
            </a:r>
          </a:p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xfrm>
            <a:off x="931545" y="1913255"/>
            <a:ext cx="7772400" cy="4536440"/>
          </a:xfrm>
        </p:spPr>
        <p:txBody>
          <a:bodyPr/>
          <a:lstStyle/>
          <a:p>
            <a:r>
              <a:rPr lang="zh-CN" altLang="en-US" sz="2800" b="1" dirty="0">
                <a:solidFill>
                  <a:srgbClr val="E86E25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重要政策法规：</a:t>
            </a:r>
          </a:p>
          <a:p>
            <a:r>
              <a:rPr lang="zh-CN" altLang="en-US" sz="2400" b="1" dirty="0">
                <a:solidFill>
                  <a:schemeClr val="accent4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慈善法；</a:t>
            </a:r>
          </a:p>
          <a:p>
            <a:r>
              <a:rPr lang="zh-CN" altLang="en-US" sz="2400" b="1" dirty="0" smtClean="0">
                <a:solidFill>
                  <a:schemeClr val="accent4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行业</a:t>
            </a:r>
            <a:r>
              <a:rPr lang="zh-CN" altLang="en-US" sz="2400" b="1" dirty="0">
                <a:solidFill>
                  <a:schemeClr val="accent4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协会商会与行政机关脱钩总体方案；</a:t>
            </a:r>
          </a:p>
          <a:p>
            <a:r>
              <a:rPr lang="zh-CN" altLang="en-US" sz="2400" b="1" dirty="0">
                <a:solidFill>
                  <a:schemeClr val="accent4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关于进一步加强社会组织党建工作的指导意见；</a:t>
            </a:r>
          </a:p>
          <a:p>
            <a:r>
              <a:rPr lang="zh-CN" altLang="en-US" sz="2400" b="1" dirty="0">
                <a:solidFill>
                  <a:schemeClr val="accent4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进一步规范退（离）休领导干部在社团兼职的意见；</a:t>
            </a:r>
          </a:p>
          <a:p>
            <a:r>
              <a:rPr lang="zh-CN" altLang="en-US" sz="2400" b="1" dirty="0">
                <a:solidFill>
                  <a:schemeClr val="accent4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改革社会组织管理制度，促进社会组织健康有序发展的指导意见；</a:t>
            </a:r>
          </a:p>
          <a:p>
            <a:endParaRPr lang="zh-CN" altLang="en-US" sz="2400" b="1" dirty="0">
              <a:solidFill>
                <a:schemeClr val="accent4"/>
              </a:solidFill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165" name=" 165"/>
          <p:cNvSpPr/>
          <p:nvPr/>
        </p:nvSpPr>
        <p:spPr>
          <a:xfrm>
            <a:off x="635" y="6629400"/>
            <a:ext cx="9163685" cy="207645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802640" y="2980690"/>
            <a:ext cx="7712870" cy="1954959"/>
            <a:chOff x="0" y="0"/>
            <a:chExt cx="4644" cy="1104"/>
          </a:xfrm>
        </p:grpSpPr>
        <p:sp>
          <p:nvSpPr>
            <p:cNvPr id="14" name="Rectangle 12"/>
            <p:cNvSpPr/>
            <p:nvPr/>
          </p:nvSpPr>
          <p:spPr>
            <a:xfrm>
              <a:off x="0" y="208"/>
              <a:ext cx="4644" cy="658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/>
            <a:lstStyle/>
            <a:p>
              <a:pPr lvl="0" eaLnBrk="1" hangingPunct="1"/>
              <a:endParaRPr lang="zh-CN" altLang="en-US" dirty="0">
                <a:latin typeface="Times New Roman" panose="02020603050405020304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15" name="Rectangle 13"/>
            <p:cNvSpPr/>
            <p:nvPr/>
          </p:nvSpPr>
          <p:spPr>
            <a:xfrm>
              <a:off x="153" y="0"/>
              <a:ext cx="1261" cy="54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CC00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wrap="none" anchor="ctr"/>
            <a:lstStyle/>
            <a:p>
              <a:pPr lvl="0" eaLnBrk="1" hangingPunct="1"/>
              <a:endParaRPr lang="zh-CN" altLang="en-US" dirty="0">
                <a:latin typeface="Times New Roman" panose="02020603050405020304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16" name="Line 14"/>
            <p:cNvSpPr/>
            <p:nvPr/>
          </p:nvSpPr>
          <p:spPr>
            <a:xfrm>
              <a:off x="0" y="1104"/>
              <a:ext cx="4354" cy="0"/>
            </a:xfrm>
            <a:prstGeom prst="line">
              <a:avLst/>
            </a:prstGeom>
            <a:ln w="1905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" name="Rectangle 16"/>
            <p:cNvSpPr/>
            <p:nvPr/>
          </p:nvSpPr>
          <p:spPr>
            <a:xfrm>
              <a:off x="1598" y="0"/>
              <a:ext cx="2676" cy="79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/>
            <a:p>
              <a:pPr lvl="0" eaLnBrk="1" hangingPunct="1"/>
              <a:r>
                <a:rPr lang="zh-CN" altLang="en-US" sz="2000" i="1" dirty="0">
                  <a:solidFill>
                    <a:srgbClr val="000000"/>
                  </a:solidFill>
                  <a:latin typeface="Times New Roman" panose="02020603050405020304" pitchFamily="2" charset="0"/>
                  <a:ea typeface="宋体" panose="02010600030101010101" pitchFamily="2" charset="-122"/>
                </a:rPr>
                <a:t>       </a:t>
              </a:r>
              <a:r>
                <a:rPr lang="zh-CN" altLang="en-US" sz="2000">
                  <a:sym typeface="+mn-ea"/>
                </a:rPr>
                <a:t>   </a:t>
              </a:r>
            </a:p>
            <a:p>
              <a:pPr lvl="0" eaLnBrk="1" hangingPunct="1"/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仿宋" panose="02010609060101010101" charset="-122"/>
                <a:ea typeface="仿宋" panose="02010609060101010101" charset="-122"/>
                <a:sym typeface="+mn-ea"/>
              </a:endParaRPr>
            </a:p>
            <a:p>
              <a:pPr lvl="0" eaLnBrk="1" hangingPunct="1"/>
              <a:r>
                <a:rPr lang="zh-CN" altLang="en-US" sz="2000">
                  <a:sym typeface="+mn-ea"/>
                </a:rPr>
                <a:t>          </a:t>
              </a:r>
            </a:p>
            <a:p>
              <a:pPr lvl="0" eaLnBrk="1" hangingPunct="1"/>
              <a:r>
                <a:rPr lang="zh-CN" altLang="en-US" sz="2000">
                  <a:sym typeface="+mn-ea"/>
                </a:rPr>
                <a:t>  </a:t>
              </a:r>
              <a:r>
                <a:rPr lang="zh-CN" altLang="en-US" sz="2200">
                  <a:solidFill>
                    <a:schemeClr val="tx1">
                      <a:lumMod val="75000"/>
                      <a:lumOff val="25000"/>
                    </a:schemeClr>
                  </a:solidFill>
                  <a:latin typeface="楷体_GB2312" panose="02010609030101010101" pitchFamily="1" charset="-122"/>
                  <a:ea typeface="楷体_GB2312" panose="02010609030101010101" pitchFamily="1" charset="-122"/>
                  <a:sym typeface="+mn-ea"/>
                </a:rPr>
                <a:t>促进经济发展 繁荣社会事业</a:t>
              </a:r>
              <a:endParaRPr lang="zh-CN" altLang="en-US" sz="2200">
                <a:solidFill>
                  <a:schemeClr val="tx1">
                    <a:lumMod val="75000"/>
                    <a:lumOff val="25000"/>
                  </a:schemeClr>
                </a:solidFill>
                <a:latin typeface="楷体_GB2312" panose="02010609030101010101" pitchFamily="1" charset="-122"/>
                <a:ea typeface="楷体_GB2312" panose="02010609030101010101" pitchFamily="1" charset="-122"/>
              </a:endParaRPr>
            </a:p>
            <a:p>
              <a:pPr lvl="0" eaLnBrk="1" hangingPunct="1"/>
              <a:r>
                <a:rPr lang="zh-CN" altLang="en-US" sz="2200">
                  <a:solidFill>
                    <a:schemeClr val="tx1">
                      <a:lumMod val="75000"/>
                      <a:lumOff val="25000"/>
                    </a:schemeClr>
                  </a:solidFill>
                  <a:latin typeface="楷体_GB2312" panose="02010609030101010101" pitchFamily="1" charset="-122"/>
                  <a:ea typeface="楷体_GB2312" panose="02010609030101010101" pitchFamily="1" charset="-122"/>
                  <a:sym typeface="+mn-ea"/>
                </a:rPr>
                <a:t> 创新社会治理 扩大对外交流</a:t>
              </a:r>
              <a:endParaRPr lang="zh-CN" altLang="en-US" sz="2200">
                <a:solidFill>
                  <a:schemeClr val="tx1">
                    <a:lumMod val="75000"/>
                    <a:lumOff val="25000"/>
                  </a:schemeClr>
                </a:solidFill>
                <a:latin typeface="楷体_GB2312" panose="02010609030101010101" pitchFamily="1" charset="-122"/>
                <a:ea typeface="楷体_GB2312" panose="02010609030101010101" pitchFamily="1" charset="-122"/>
              </a:endParaRPr>
            </a:p>
            <a:p>
              <a:pPr lvl="0" eaLnBrk="1" hangingPunct="1"/>
              <a:endParaRPr lang="zh-CN" altLang="en-US" sz="2200" i="1" dirty="0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</a:endParaRPr>
            </a:p>
            <a:p>
              <a:pPr lvl="0" algn="ctr" eaLnBrk="1" hangingPunct="1"/>
              <a:endParaRPr lang="zh-CN" altLang="en-US" sz="2000" i="1" dirty="0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19" name="AutoShape 17"/>
            <p:cNvSpPr/>
            <p:nvPr/>
          </p:nvSpPr>
          <p:spPr>
            <a:xfrm>
              <a:off x="0" y="791"/>
              <a:ext cx="4644" cy="142"/>
            </a:xfrm>
            <a:custGeom>
              <a:avLst/>
              <a:gdLst>
                <a:gd name="txL" fmla="*/ 2337 w 21600"/>
                <a:gd name="txT" fmla="*/ 2387 h 21600"/>
                <a:gd name="txR" fmla="*/ 19263 w 21600"/>
                <a:gd name="txB" fmla="*/ 19213 h 21600"/>
              </a:gdLst>
              <a:ahLst/>
              <a:cxnLst>
                <a:cxn ang="0">
                  <a:pos x="4246" y="91"/>
                </a:cxn>
                <a:cxn ang="0">
                  <a:pos x="2177" y="181"/>
                </a:cxn>
                <a:cxn ang="0">
                  <a:pos x="108" y="91"/>
                </a:cxn>
                <a:cxn ang="0">
                  <a:pos x="2177" y="0"/>
                </a:cxn>
              </a:cxnLst>
              <a:rect l="txL" t="txT" r="txR" b="txB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>
                    <a:alpha val="10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AutoShape 18"/>
            <p:cNvSpPr/>
            <p:nvPr/>
          </p:nvSpPr>
          <p:spPr>
            <a:xfrm>
              <a:off x="181" y="548"/>
              <a:ext cx="1233" cy="181"/>
            </a:xfrm>
            <a:custGeom>
              <a:avLst/>
              <a:gdLst>
                <a:gd name="txL" fmla="*/ 2337 w 21600"/>
                <a:gd name="txT" fmla="*/ 2387 h 21600"/>
                <a:gd name="txR" fmla="*/ 19263 w 21600"/>
                <a:gd name="txB" fmla="*/ 19213 h 21600"/>
              </a:gdLst>
              <a:ahLst/>
              <a:cxnLst>
                <a:cxn ang="0">
                  <a:pos x="1460" y="91"/>
                </a:cxn>
                <a:cxn ang="0">
                  <a:pos x="749" y="181"/>
                </a:cxn>
                <a:cxn ang="0">
                  <a:pos x="37" y="91"/>
                </a:cxn>
                <a:cxn ang="0">
                  <a:pos x="749" y="0"/>
                </a:cxn>
              </a:cxnLst>
              <a:rect l="txL" t="txT" r="txR" b="txB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CC00">
                    <a:alpha val="5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802640" y="1512570"/>
            <a:ext cx="7713392" cy="1463675"/>
            <a:chOff x="0" y="0"/>
            <a:chExt cx="5514" cy="1287"/>
          </a:xfrm>
        </p:grpSpPr>
        <p:sp>
          <p:nvSpPr>
            <p:cNvPr id="6" name="Rectangle 4"/>
            <p:cNvSpPr/>
            <p:nvPr/>
          </p:nvSpPr>
          <p:spPr>
            <a:xfrm>
              <a:off x="0" y="295"/>
              <a:ext cx="5514" cy="809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/>
            <a:lstStyle/>
            <a:p>
              <a:pPr lvl="0" eaLnBrk="1" hangingPunct="1"/>
              <a:endParaRPr lang="zh-CN" altLang="en-US" dirty="0">
                <a:latin typeface="Times New Roman" panose="02020603050405020304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7" name="Rectangle 5"/>
            <p:cNvSpPr/>
            <p:nvPr/>
          </p:nvSpPr>
          <p:spPr>
            <a:xfrm>
              <a:off x="181" y="0"/>
              <a:ext cx="1497" cy="809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CC00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wrap="none" anchor="ctr"/>
            <a:lstStyle/>
            <a:p>
              <a:pPr lvl="0" eaLnBrk="1" hangingPunct="1"/>
              <a:endParaRPr lang="zh-CN" altLang="en-US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endParaRPr>
            </a:p>
          </p:txBody>
        </p:sp>
        <p:sp>
          <p:nvSpPr>
            <p:cNvPr id="8" name="Line 6"/>
            <p:cNvSpPr/>
            <p:nvPr/>
          </p:nvSpPr>
          <p:spPr>
            <a:xfrm>
              <a:off x="0" y="1104"/>
              <a:ext cx="4354" cy="0"/>
            </a:xfrm>
            <a:prstGeom prst="line">
              <a:avLst/>
            </a:prstGeom>
            <a:ln w="1905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" name="Rectangle 8"/>
            <p:cNvSpPr/>
            <p:nvPr/>
          </p:nvSpPr>
          <p:spPr>
            <a:xfrm>
              <a:off x="1678" y="295"/>
              <a:ext cx="3835" cy="79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/>
            <a:p>
              <a:pPr lvl="0" eaLnBrk="1" hangingPunct="1"/>
              <a:r>
                <a:rPr lang="zh-CN" altLang="en-US" sz="2000" i="1" dirty="0">
                  <a:solidFill>
                    <a:srgbClr val="000000"/>
                  </a:solidFill>
                  <a:latin typeface="Times New Roman" panose="02020603050405020304" pitchFamily="2" charset="0"/>
                  <a:ea typeface="宋体" panose="02010600030101010101" pitchFamily="2" charset="-122"/>
                </a:rPr>
                <a:t>      </a:t>
              </a:r>
              <a:r>
                <a:rPr lang="zh-CN" altLang="en-US" sz="2000" dirty="0">
                  <a:solidFill>
                    <a:schemeClr val="accent4"/>
                  </a:solidFill>
                  <a:latin typeface="楷体_GB2312" panose="02010609030101010101" pitchFamily="1" charset="-122"/>
                  <a:ea typeface="楷体_GB2312" panose="02010609030101010101" pitchFamily="1" charset="-122"/>
                  <a:sym typeface="+mn-ea"/>
                </a:rPr>
                <a:t>社团、民非、基金会是社会主义现代化建设的重要力量。走具有中国特色的社会组织发展道路。</a:t>
              </a:r>
              <a:r>
                <a:rPr lang="zh-CN" altLang="en-US" sz="2000" i="1" dirty="0">
                  <a:solidFill>
                    <a:srgbClr val="000000"/>
                  </a:solidFill>
                  <a:latin typeface="Times New Roman" panose="02020603050405020304" pitchFamily="2" charset="0"/>
                  <a:ea typeface="宋体" panose="02010600030101010101" pitchFamily="2" charset="-122"/>
                </a:rPr>
                <a:t> </a:t>
              </a:r>
              <a:endParaRPr lang="zh-CN" altLang="en-US" sz="2200" i="1" dirty="0">
                <a:solidFill>
                  <a:schemeClr val="bg2">
                    <a:lumMod val="50000"/>
                  </a:schemeClr>
                </a:solidFill>
                <a:latin typeface="楷体_GB2312" panose="02010609030101010101" pitchFamily="1" charset="-122"/>
                <a:ea typeface="楷体_GB2312" panose="02010609030101010101" pitchFamily="1" charset="-122"/>
                <a:sym typeface="+mn-ea"/>
              </a:endParaRPr>
            </a:p>
          </p:txBody>
        </p:sp>
        <p:sp>
          <p:nvSpPr>
            <p:cNvPr id="11" name="AutoShape 9"/>
            <p:cNvSpPr/>
            <p:nvPr/>
          </p:nvSpPr>
          <p:spPr>
            <a:xfrm>
              <a:off x="0" y="1106"/>
              <a:ext cx="5514" cy="181"/>
            </a:xfrm>
            <a:custGeom>
              <a:avLst/>
              <a:gdLst>
                <a:gd name="txL" fmla="*/ 2337 w 21600"/>
                <a:gd name="txT" fmla="*/ 2387 h 21600"/>
                <a:gd name="txR" fmla="*/ 19263 w 21600"/>
                <a:gd name="txB" fmla="*/ 19213 h 21600"/>
              </a:gdLst>
              <a:ahLst/>
              <a:cxnLst>
                <a:cxn ang="0">
                  <a:pos x="4246" y="91"/>
                </a:cxn>
                <a:cxn ang="0">
                  <a:pos x="2177" y="181"/>
                </a:cxn>
                <a:cxn ang="0">
                  <a:pos x="108" y="91"/>
                </a:cxn>
                <a:cxn ang="0">
                  <a:pos x="2177" y="0"/>
                </a:cxn>
              </a:cxnLst>
              <a:rect l="txL" t="txT" r="txR" b="txB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>
                    <a:alpha val="10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AutoShape 10"/>
            <p:cNvSpPr/>
            <p:nvPr/>
          </p:nvSpPr>
          <p:spPr>
            <a:xfrm>
              <a:off x="181" y="809"/>
              <a:ext cx="1497" cy="181"/>
            </a:xfrm>
            <a:custGeom>
              <a:avLst/>
              <a:gdLst>
                <a:gd name="txL" fmla="*/ 2337 w 21600"/>
                <a:gd name="txT" fmla="*/ 2387 h 21600"/>
                <a:gd name="txR" fmla="*/ 19263 w 21600"/>
                <a:gd name="txB" fmla="*/ 19213 h 21600"/>
              </a:gdLst>
              <a:ahLst/>
              <a:cxnLst>
                <a:cxn ang="0">
                  <a:pos x="1460" y="91"/>
                </a:cxn>
                <a:cxn ang="0">
                  <a:pos x="749" y="181"/>
                </a:cxn>
                <a:cxn ang="0">
                  <a:pos x="37" y="91"/>
                </a:cxn>
                <a:cxn ang="0">
                  <a:pos x="749" y="0"/>
                </a:cxn>
              </a:cxnLst>
              <a:rect l="txL" t="txT" r="txR" b="txB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CC00">
                    <a:alpha val="5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803670" y="4634230"/>
            <a:ext cx="8051490" cy="2027574"/>
            <a:chOff x="-33" y="-788"/>
            <a:chExt cx="4387" cy="2038"/>
          </a:xfrm>
        </p:grpSpPr>
        <p:sp>
          <p:nvSpPr>
            <p:cNvPr id="48" name="Rectangle 12"/>
            <p:cNvSpPr/>
            <p:nvPr/>
          </p:nvSpPr>
          <p:spPr>
            <a:xfrm>
              <a:off x="-33" y="-481"/>
              <a:ext cx="4202" cy="158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/>
            <a:lstStyle/>
            <a:p>
              <a:pPr lvl="0" eaLnBrk="1" hangingPunct="1"/>
              <a:endParaRPr lang="zh-CN" altLang="en-US" dirty="0">
                <a:latin typeface="Times New Roman" panose="02020603050405020304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49" name="Rectangle 13"/>
            <p:cNvSpPr/>
            <p:nvPr/>
          </p:nvSpPr>
          <p:spPr>
            <a:xfrm>
              <a:off x="104" y="-788"/>
              <a:ext cx="1142" cy="1083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CC00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wrap="none" anchor="ctr"/>
            <a:lstStyle/>
            <a:p>
              <a:pPr lvl="0" eaLnBrk="1" hangingPunct="1"/>
              <a:endParaRPr lang="zh-CN" altLang="en-US" dirty="0">
                <a:latin typeface="Times New Roman" panose="02020603050405020304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50" name="Line 14"/>
            <p:cNvSpPr/>
            <p:nvPr/>
          </p:nvSpPr>
          <p:spPr>
            <a:xfrm>
              <a:off x="0" y="1104"/>
              <a:ext cx="4354" cy="0"/>
            </a:xfrm>
            <a:prstGeom prst="line">
              <a:avLst/>
            </a:prstGeom>
            <a:ln w="1905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2" name="Rectangle 16"/>
            <p:cNvSpPr/>
            <p:nvPr/>
          </p:nvSpPr>
          <p:spPr>
            <a:xfrm>
              <a:off x="1413" y="-369"/>
              <a:ext cx="2850" cy="136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/>
            <a:p>
              <a:pPr lvl="0" eaLnBrk="1" hangingPunct="1"/>
              <a:r>
                <a:rPr lang="en-US" alt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楷体_GB2312" panose="02010609030101010101" pitchFamily="1" charset="-122"/>
                  <a:ea typeface="楷体_GB2312" panose="02010609030101010101" pitchFamily="1" charset="-122"/>
                  <a:sym typeface="+mn-ea"/>
                </a:rPr>
                <a:t> </a:t>
              </a:r>
              <a:r>
                <a:rPr lang="zh-CN" altLang="en-US" sz="2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楷体_GB2312" panose="02010609030101010101" pitchFamily="1" charset="-122"/>
                  <a:ea typeface="楷体_GB2312" panose="02010609030101010101" pitchFamily="1" charset="-122"/>
                  <a:sym typeface="+mn-ea"/>
                </a:rPr>
                <a:t>法规制度建设滞后：尚无社会组织法</a:t>
              </a:r>
            </a:p>
            <a:p>
              <a:pPr lvl="0" eaLnBrk="1" hangingPunct="1"/>
              <a:r>
                <a:rPr lang="zh-CN" altLang="en-US" sz="2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楷体_GB2312" panose="02010609030101010101" pitchFamily="1" charset="-122"/>
                  <a:ea typeface="楷体_GB2312" panose="02010609030101010101" pitchFamily="1" charset="-122"/>
                  <a:sym typeface="+mn-ea"/>
                </a:rPr>
                <a:t> 管理体制不健全</a:t>
              </a:r>
            </a:p>
            <a:p>
              <a:pPr lvl="0" eaLnBrk="1" hangingPunct="1"/>
              <a:r>
                <a:rPr lang="zh-CN" altLang="en-US" sz="2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楷体_GB2312" panose="02010609030101010101" pitchFamily="1" charset="-122"/>
                  <a:ea typeface="楷体_GB2312" panose="02010609030101010101" pitchFamily="1" charset="-122"/>
                  <a:sym typeface="+mn-ea"/>
                </a:rPr>
                <a:t> 支持引导力量不够</a:t>
              </a:r>
            </a:p>
            <a:p>
              <a:pPr lvl="0" eaLnBrk="1" hangingPunct="1"/>
              <a:r>
                <a:rPr lang="zh-CN" altLang="en-US" sz="2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楷体_GB2312" panose="02010609030101010101" pitchFamily="1" charset="-122"/>
                  <a:ea typeface="楷体_GB2312" panose="02010609030101010101" pitchFamily="1" charset="-122"/>
                  <a:sym typeface="+mn-ea"/>
                </a:rPr>
                <a:t> 社会组织自身建设不足</a:t>
              </a:r>
              <a:endParaRPr lang="zh-CN" altLang="en-US" sz="2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楷体_GB2312" panose="02010609030101010101" pitchFamily="1" charset="-122"/>
                <a:ea typeface="楷体_GB2312" panose="02010609030101010101" pitchFamily="1" charset="-122"/>
                <a:sym typeface="+mn-ea"/>
              </a:endParaRPr>
            </a:p>
          </p:txBody>
        </p:sp>
        <p:sp>
          <p:nvSpPr>
            <p:cNvPr id="53" name="AutoShape 17"/>
            <p:cNvSpPr/>
            <p:nvPr/>
          </p:nvSpPr>
          <p:spPr>
            <a:xfrm>
              <a:off x="0" y="1104"/>
              <a:ext cx="4169" cy="146"/>
            </a:xfrm>
            <a:custGeom>
              <a:avLst/>
              <a:gdLst>
                <a:gd name="txL" fmla="*/ 2337 w 21600"/>
                <a:gd name="txT" fmla="*/ 2387 h 21600"/>
                <a:gd name="txR" fmla="*/ 19263 w 21600"/>
                <a:gd name="txB" fmla="*/ 19213 h 21600"/>
              </a:gdLst>
              <a:ahLst/>
              <a:cxnLst>
                <a:cxn ang="0">
                  <a:pos x="4246" y="91"/>
                </a:cxn>
                <a:cxn ang="0">
                  <a:pos x="2177" y="181"/>
                </a:cxn>
                <a:cxn ang="0">
                  <a:pos x="108" y="91"/>
                </a:cxn>
                <a:cxn ang="0">
                  <a:pos x="2177" y="0"/>
                </a:cxn>
              </a:cxnLst>
              <a:rect l="txL" t="txT" r="txR" b="txB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>
                    <a:alpha val="10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" name="AutoShape 18"/>
            <p:cNvSpPr/>
            <p:nvPr/>
          </p:nvSpPr>
          <p:spPr>
            <a:xfrm>
              <a:off x="104" y="295"/>
              <a:ext cx="1141" cy="181"/>
            </a:xfrm>
            <a:custGeom>
              <a:avLst/>
              <a:gdLst>
                <a:gd name="txL" fmla="*/ 2337 w 21600"/>
                <a:gd name="txT" fmla="*/ 2387 h 21600"/>
                <a:gd name="txR" fmla="*/ 19263 w 21600"/>
                <a:gd name="txB" fmla="*/ 19213 h 21600"/>
              </a:gdLst>
              <a:ahLst/>
              <a:cxnLst>
                <a:cxn ang="0">
                  <a:pos x="1460" y="91"/>
                </a:cxn>
                <a:cxn ang="0">
                  <a:pos x="749" y="181"/>
                </a:cxn>
                <a:cxn ang="0">
                  <a:pos x="37" y="91"/>
                </a:cxn>
                <a:cxn ang="0">
                  <a:pos x="749" y="0"/>
                </a:cxn>
              </a:cxnLst>
              <a:rect l="txL" t="txT" r="txR" b="txB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CC00">
                    <a:alpha val="5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5" name="文本框 54"/>
          <p:cNvSpPr txBox="1"/>
          <p:nvPr/>
        </p:nvSpPr>
        <p:spPr>
          <a:xfrm>
            <a:off x="1363345" y="3072130"/>
            <a:ext cx="1101725" cy="1005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作用：</a:t>
            </a:r>
          </a:p>
          <a:p>
            <a:endParaRPr lang="zh-CN" altLang="en-US" sz="280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1363345" y="1744980"/>
            <a:ext cx="1101725" cy="1005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定位：</a:t>
            </a:r>
          </a:p>
          <a:p>
            <a:endParaRPr lang="zh-CN" altLang="en-US" sz="280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363345" y="4886325"/>
            <a:ext cx="1101725" cy="1005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问题：</a:t>
            </a:r>
          </a:p>
          <a:p>
            <a:endParaRPr lang="zh-CN" altLang="en-US" sz="280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3" name="组合 15362"/>
          <p:cNvGrpSpPr/>
          <p:nvPr/>
        </p:nvGrpSpPr>
        <p:grpSpPr>
          <a:xfrm>
            <a:off x="212725" y="1286012"/>
            <a:ext cx="5598817" cy="4392793"/>
            <a:chOff x="-140" y="97"/>
            <a:chExt cx="9138" cy="3491"/>
          </a:xfrm>
        </p:grpSpPr>
        <p:sp>
          <p:nvSpPr>
            <p:cNvPr id="15365" name="Rectangle 5"/>
            <p:cNvSpPr/>
            <p:nvPr/>
          </p:nvSpPr>
          <p:spPr>
            <a:xfrm rot="5400000">
              <a:off x="692" y="-164"/>
              <a:ext cx="2920" cy="4583"/>
            </a:xfrm>
            <a:prstGeom prst="rect">
              <a:avLst/>
            </a:prstGeom>
            <a:gradFill rotWithShape="1">
              <a:gsLst>
                <a:gs pos="0">
                  <a:schemeClr val="bg1">
                    <a:lumMod val="75000"/>
                  </a:schemeClr>
                </a:gs>
                <a:gs pos="100000">
                  <a:srgbClr val="FFFFFF"/>
                </a:gs>
              </a:gsLst>
              <a:lin ang="0" scaled="0"/>
            </a:gradFill>
            <a:ln w="9525">
              <a:noFill/>
            </a:ln>
          </p:spPr>
          <p:txBody>
            <a:bodyPr wrap="none" anchor="ctr"/>
            <a:lstStyle/>
            <a:p>
              <a:pPr lvl="0" eaLnBrk="1" hangingPunct="1"/>
              <a:endParaRPr lang="zh-CN" altLang="en-US" dirty="0">
                <a:latin typeface="Times New Roman" panose="02020603050405020304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15366" name="Rectangle 6"/>
            <p:cNvSpPr/>
            <p:nvPr/>
          </p:nvSpPr>
          <p:spPr>
            <a:xfrm>
              <a:off x="-140" y="97"/>
              <a:ext cx="9138" cy="437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71000">
                  <a:srgbClr val="FF9933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wrap="none" anchor="ctr"/>
            <a:lstStyle/>
            <a:p>
              <a:pPr lvl="0" algn="l" eaLnBrk="1" hangingPunct="1"/>
              <a:r>
                <a:rPr lang="zh-CN" altLang="en-US">
                  <a:sym typeface="+mn-ea"/>
                </a:rPr>
                <a:t>改革社会组织管理制度的特殊意义：</a:t>
              </a:r>
              <a:endParaRPr lang="zh-CN" altLang="en-US" dirty="0">
                <a:latin typeface="Times New Roman" panose="02020603050405020304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15367" name="WordArt 7"/>
            <p:cNvSpPr/>
            <p:nvPr/>
          </p:nvSpPr>
          <p:spPr>
            <a:xfrm>
              <a:off x="2398" y="97"/>
              <a:ext cx="1670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 fontScale="65000" lnSpcReduction="20000"/>
            </a:bodyPr>
            <a:lstStyle/>
            <a:p>
              <a:pPr algn="ctr"/>
              <a:endParaRPr lang="zh-CN" altLang="en-US" sz="2400">
                <a:ln w="9525" cap="flat" cmpd="sng">
                  <a:solidFill>
                    <a:srgbClr val="FFFF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5368" name="Rectangle 8"/>
            <p:cNvSpPr/>
            <p:nvPr/>
          </p:nvSpPr>
          <p:spPr>
            <a:xfrm>
              <a:off x="-78" y="802"/>
              <a:ext cx="4521" cy="265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/>
            <a:p>
              <a:pPr algn="l"/>
              <a:r>
                <a:rPr lang="zh-CN" altLang="en-US">
                  <a:latin typeface="楷体_GB2312" panose="02010609030101010101" pitchFamily="1" charset="-122"/>
                  <a:ea typeface="楷体_GB2312" panose="02010609030101010101" pitchFamily="1" charset="-122"/>
                  <a:sym typeface="+mn-ea"/>
                </a:rPr>
                <a:t>１、有利于厘清政府、市场、社会关系，完善社会主义市场经济体制；</a:t>
              </a:r>
              <a:endParaRPr lang="zh-CN" altLang="en-US">
                <a:latin typeface="楷体_GB2312" panose="02010609030101010101" pitchFamily="1" charset="-122"/>
                <a:ea typeface="楷体_GB2312" panose="02010609030101010101" pitchFamily="1" charset="-122"/>
              </a:endParaRPr>
            </a:p>
            <a:p>
              <a:pPr algn="l"/>
              <a:endParaRPr lang="zh-CN" altLang="en-US" b="1" dirty="0">
                <a:latin typeface="楷体_GB2312" panose="02010609030101010101" pitchFamily="1" charset="-122"/>
                <a:ea typeface="楷体_GB2312" panose="02010609030101010101" pitchFamily="1" charset="-122"/>
              </a:endParaRPr>
            </a:p>
          </p:txBody>
        </p:sp>
      </p:grpSp>
      <p:sp>
        <p:nvSpPr>
          <p:cNvPr id="2" name="Rectangle 5"/>
          <p:cNvSpPr/>
          <p:nvPr/>
        </p:nvSpPr>
        <p:spPr>
          <a:xfrm rot="5400000">
            <a:off x="2742409" y="2467973"/>
            <a:ext cx="3735986" cy="2808071"/>
          </a:xfrm>
          <a:prstGeom prst="rect">
            <a:avLst/>
          </a:prstGeom>
          <a:gradFill rotWithShape="1">
            <a:gsLst>
              <a:gs pos="0">
                <a:schemeClr val="bg1">
                  <a:lumMod val="75000"/>
                </a:schemeClr>
              </a:gs>
              <a:gs pos="100000">
                <a:srgbClr val="FFFFFF"/>
              </a:gs>
            </a:gsLst>
            <a:lin ang="0" scaled="0"/>
          </a:gra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zh-CN" altLang="en-US" dirty="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3" name="Rectangle 5"/>
          <p:cNvSpPr/>
          <p:nvPr/>
        </p:nvSpPr>
        <p:spPr>
          <a:xfrm rot="5400000">
            <a:off x="5627214" y="2467973"/>
            <a:ext cx="3735986" cy="2808071"/>
          </a:xfrm>
          <a:prstGeom prst="rect">
            <a:avLst/>
          </a:prstGeom>
          <a:gradFill rotWithShape="1">
            <a:gsLst>
              <a:gs pos="0">
                <a:schemeClr val="bg1">
                  <a:lumMod val="75000"/>
                </a:schemeClr>
              </a:gs>
              <a:gs pos="100000">
                <a:srgbClr val="FFFFFF"/>
              </a:gs>
            </a:gsLst>
            <a:lin ang="0" scaled="0"/>
          </a:gradFill>
          <a:ln w="9525">
            <a:noFill/>
          </a:ln>
        </p:spPr>
        <p:txBody>
          <a:bodyPr wrap="none" anchor="ctr"/>
          <a:lstStyle/>
          <a:p>
            <a:pPr lvl="0" eaLnBrk="1" hangingPunct="1"/>
            <a:endParaRPr lang="zh-CN" altLang="en-US" dirty="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3205949" y="2144987"/>
            <a:ext cx="2770083" cy="3391814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l"/>
            <a:r>
              <a:rPr lang="zh-CN" altLang="en-US">
                <a:latin typeface="楷体_GB2312" panose="02010609030101010101" pitchFamily="1" charset="-122"/>
                <a:ea typeface="楷体_GB2312" panose="02010609030101010101" pitchFamily="1" charset="-122"/>
                <a:sym typeface="+mn-ea"/>
              </a:rPr>
              <a:t>２、有利于改革公共服务供给方式，加强和创新社会治理；</a:t>
            </a:r>
            <a:endParaRPr lang="zh-CN" altLang="en-US">
              <a:latin typeface="楷体_GB2312" panose="02010609030101010101" pitchFamily="1" charset="-122"/>
              <a:ea typeface="楷体_GB2312" panose="02010609030101010101" pitchFamily="1" charset="-122"/>
            </a:endParaRPr>
          </a:p>
          <a:p>
            <a:pPr algn="l"/>
            <a:endParaRPr lang="zh-CN" altLang="en-US" b="1" dirty="0"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7" name="Rectangle 8"/>
          <p:cNvSpPr/>
          <p:nvPr/>
        </p:nvSpPr>
        <p:spPr>
          <a:xfrm>
            <a:off x="6129020" y="2623820"/>
            <a:ext cx="2769870" cy="183388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l"/>
            <a:r>
              <a:rPr lang="zh-CN" altLang="en-US">
                <a:latin typeface="楷体_GB2312" panose="02010609030101010101" pitchFamily="1" charset="-122"/>
                <a:ea typeface="楷体_GB2312" panose="02010609030101010101" pitchFamily="1" charset="-122"/>
                <a:sym typeface="+mn-ea"/>
              </a:rPr>
              <a:t>３、有利于激发社会活力，巩固和扩大党的执政基础。</a:t>
            </a:r>
            <a:endParaRPr lang="zh-CN" altLang="en-US" b="1" dirty="0"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6720" y="6087745"/>
            <a:ext cx="793432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E86E25"/>
                </a:solidFill>
              </a:rPr>
              <a:t>发挥作用</a:t>
            </a:r>
            <a:r>
              <a:rPr lang="zh-CN" altLang="en-US"/>
              <a:t>：服务国家，服务社会，服务群众，服务行业</a:t>
            </a:r>
          </a:p>
        </p:txBody>
      </p:sp>
    </p:spTree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304800" y="3352800"/>
            <a:ext cx="8382000" cy="251460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AutoShape 3"/>
          <p:cNvSpPr/>
          <p:nvPr/>
        </p:nvSpPr>
        <p:spPr>
          <a:xfrm rot="5400000">
            <a:off x="935355" y="2632710"/>
            <a:ext cx="767715" cy="1593215"/>
          </a:xfrm>
          <a:custGeom>
            <a:avLst/>
            <a:gdLst>
              <a:gd name="txL" fmla="*/ 2889 w 21600"/>
              <a:gd name="txT" fmla="*/ 2889 h 21600"/>
              <a:gd name="txR" fmla="*/ 18711 w 21600"/>
              <a:gd name="txB" fmla="*/ 18711 h 21600"/>
            </a:gdLst>
            <a:ahLst/>
            <a:cxnLst>
              <a:cxn ang="0">
                <a:pos x="2344106" y="908844"/>
              </a:cxn>
              <a:cxn ang="0">
                <a:pos x="1234282" y="1817688"/>
              </a:cxn>
              <a:cxn ang="0">
                <a:pos x="124457" y="908844"/>
              </a:cxn>
              <a:cxn ang="0">
                <a:pos x="1234282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2178" y="21600"/>
                </a:lnTo>
                <a:lnTo>
                  <a:pt x="19422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CC00">
                  <a:alpha val="100000"/>
                </a:srgbClr>
              </a:gs>
              <a:gs pos="100000">
                <a:srgbClr val="FF9933">
                  <a:alpha val="100000"/>
                </a:srgbClr>
              </a:gs>
            </a:gsLst>
            <a:lin ang="18900000" scaled="1"/>
            <a:tileRect/>
          </a:gra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22605" y="1198880"/>
            <a:ext cx="6902450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charset="0"/>
              <a:buChar char="n"/>
            </a:pPr>
            <a:r>
              <a:rPr lang="zh-CN" altLang="en-US" dirty="0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六项基本原则</a:t>
            </a:r>
            <a:r>
              <a:rPr lang="zh-CN" altLang="en-US" dirty="0">
                <a:solidFill>
                  <a:srgbClr val="C00000"/>
                </a:solidFill>
              </a:rPr>
              <a:t>：</a:t>
            </a:r>
            <a:r>
              <a:rPr lang="zh-CN" altLang="en-US" dirty="0">
                <a:latin typeface="楷体_GB2312" panose="02010609030101010101" pitchFamily="1" charset="-122"/>
                <a:ea typeface="楷体_GB2312" panose="02010609030101010101" pitchFamily="1" charset="-122"/>
              </a:rPr>
              <a:t>坚持党的领导  坚持改革创新</a:t>
            </a:r>
          </a:p>
          <a:p>
            <a:r>
              <a:rPr lang="zh-CN" altLang="en-US" dirty="0">
                <a:latin typeface="楷体_GB2312" panose="02010609030101010101" pitchFamily="1" charset="-122"/>
                <a:ea typeface="楷体_GB2312" panose="02010609030101010101" pitchFamily="1" charset="-122"/>
              </a:rPr>
              <a:t>                坚持放管并重  坚持稳妥推进</a:t>
            </a:r>
          </a:p>
          <a:p>
            <a:r>
              <a:rPr lang="zh-CN" altLang="en-US" dirty="0">
                <a:latin typeface="楷体_GB2312" panose="02010609030101010101" pitchFamily="1" charset="-122"/>
                <a:ea typeface="楷体_GB2312" panose="02010609030101010101" pitchFamily="1" charset="-122"/>
              </a:rPr>
              <a:t>                坚持非营利性  坚持服务性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22605" y="2475230"/>
            <a:ext cx="3790950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charset="0"/>
              <a:buChar char="n"/>
            </a:pPr>
            <a:r>
              <a:rPr lang="zh-CN" altLang="en-US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总体目标：</a:t>
            </a:r>
          </a:p>
          <a:p>
            <a:endParaRPr lang="zh-CN" altLang="en-US"/>
          </a:p>
          <a:p>
            <a:r>
              <a:rPr lang="zh-CN" altLang="en-US">
                <a:latin typeface="楷体_GB2312" panose="02010609030101010101" pitchFamily="1" charset="-122"/>
                <a:ea typeface="楷体_GB2312" panose="02010609030101010101" pitchFamily="1" charset="-122"/>
              </a:rPr>
              <a:t>管理体制</a:t>
            </a:r>
            <a:r>
              <a:rPr lang="zh-CN" altLang="en-US"/>
              <a:t>：</a:t>
            </a:r>
          </a:p>
        </p:txBody>
      </p:sp>
      <p:sp>
        <p:nvSpPr>
          <p:cNvPr id="12295" name="AutoShape 7"/>
          <p:cNvSpPr/>
          <p:nvPr/>
        </p:nvSpPr>
        <p:spPr>
          <a:xfrm>
            <a:off x="2414905" y="3045460"/>
            <a:ext cx="1525905" cy="1848485"/>
          </a:xfrm>
          <a:prstGeom prst="roundRect">
            <a:avLst>
              <a:gd name="adj" fmla="val 13125"/>
            </a:avLst>
          </a:prstGeom>
          <a:gradFill rotWithShape="1">
            <a:gsLst>
              <a:gs pos="0">
                <a:srgbClr val="F2F2F2"/>
              </a:gs>
              <a:gs pos="100000">
                <a:srgbClr val="DDDDDD"/>
              </a:gs>
            </a:gsLst>
            <a:lin ang="5400000" scaled="1"/>
            <a:tileRect/>
          </a:gradFill>
          <a:ln w="3175" cap="flat" cmpd="sng">
            <a:solidFill>
              <a:srgbClr val="969696">
                <a:alpha val="60999"/>
              </a:srgbClr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pPr lvl="0" eaLnBrk="1" hangingPunct="1">
              <a:lnSpc>
                <a:spcPct val="120000"/>
              </a:lnSpc>
            </a:pPr>
            <a:r>
              <a:rPr lang="zh-CN" altLang="en-US" sz="1800">
                <a:latin typeface="仿宋" panose="02010609060101010101" charset="-122"/>
                <a:ea typeface="仿宋" panose="02010609060101010101" charset="-122"/>
                <a:sym typeface="+mn-ea"/>
              </a:rPr>
              <a:t>统一登记</a:t>
            </a:r>
            <a:endParaRPr lang="zh-CN" altLang="en-US" sz="1800">
              <a:latin typeface="仿宋" panose="02010609060101010101" charset="-122"/>
              <a:ea typeface="仿宋" panose="02010609060101010101" charset="-122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1800">
                <a:latin typeface="仿宋" panose="02010609060101010101" charset="-122"/>
                <a:ea typeface="仿宋" panose="02010609060101010101" charset="-122"/>
                <a:sym typeface="+mn-ea"/>
              </a:rPr>
              <a:t>各司其职</a:t>
            </a:r>
            <a:endParaRPr lang="zh-CN" altLang="en-US" sz="1800">
              <a:latin typeface="仿宋" panose="02010609060101010101" charset="-122"/>
              <a:ea typeface="仿宋" panose="02010609060101010101" charset="-122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1800">
                <a:latin typeface="仿宋" panose="02010609060101010101" charset="-122"/>
                <a:ea typeface="仿宋" panose="02010609060101010101" charset="-122"/>
                <a:sym typeface="+mn-ea"/>
              </a:rPr>
              <a:t>协调配合</a:t>
            </a:r>
            <a:endParaRPr lang="zh-CN" altLang="en-US" sz="1800">
              <a:latin typeface="仿宋" panose="02010609060101010101" charset="-122"/>
              <a:ea typeface="仿宋" panose="02010609060101010101" charset="-122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1800">
                <a:latin typeface="仿宋" panose="02010609060101010101" charset="-122"/>
                <a:ea typeface="仿宋" panose="02010609060101010101" charset="-122"/>
                <a:sym typeface="+mn-ea"/>
              </a:rPr>
              <a:t>分级负责</a:t>
            </a:r>
            <a:endParaRPr lang="zh-CN" altLang="en-US" sz="1800">
              <a:latin typeface="仿宋" panose="02010609060101010101" charset="-122"/>
              <a:ea typeface="仿宋" panose="02010609060101010101" charset="-122"/>
            </a:endParaRPr>
          </a:p>
          <a:p>
            <a:pPr lvl="0" eaLnBrk="1" hangingPunct="1">
              <a:lnSpc>
                <a:spcPct val="120000"/>
              </a:lnSpc>
            </a:pPr>
            <a:r>
              <a:rPr lang="zh-CN" altLang="en-US" sz="1800">
                <a:latin typeface="仿宋" panose="02010609060101010101" charset="-122"/>
                <a:ea typeface="仿宋" panose="02010609060101010101" charset="-122"/>
                <a:sym typeface="+mn-ea"/>
              </a:rPr>
              <a:t>依法监管</a:t>
            </a:r>
            <a:endParaRPr lang="zh-CN" altLang="en-US" sz="1800" dirty="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pPr lvl="0" eaLnBrk="1" hangingPunct="1">
              <a:lnSpc>
                <a:spcPct val="120000"/>
              </a:lnSpc>
            </a:pPr>
            <a:endParaRPr lang="zh-CN" altLang="en-US" sz="1800" dirty="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10" name="AutoShape 3"/>
          <p:cNvSpPr/>
          <p:nvPr/>
        </p:nvSpPr>
        <p:spPr>
          <a:xfrm rot="5400000">
            <a:off x="5114925" y="2408555"/>
            <a:ext cx="767715" cy="2054225"/>
          </a:xfrm>
          <a:custGeom>
            <a:avLst/>
            <a:gdLst>
              <a:gd name="txL" fmla="*/ 2889 w 21600"/>
              <a:gd name="txT" fmla="*/ 2889 h 21600"/>
              <a:gd name="txR" fmla="*/ 18711 w 21600"/>
              <a:gd name="txB" fmla="*/ 18711 h 21600"/>
            </a:gdLst>
            <a:ahLst/>
            <a:cxnLst>
              <a:cxn ang="0">
                <a:pos x="2344106" y="908844"/>
              </a:cxn>
              <a:cxn ang="0">
                <a:pos x="1234282" y="1817688"/>
              </a:cxn>
              <a:cxn ang="0">
                <a:pos x="124457" y="908844"/>
              </a:cxn>
              <a:cxn ang="0">
                <a:pos x="1234282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2178" y="21600"/>
                </a:lnTo>
                <a:lnTo>
                  <a:pt x="19422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CC00">
                  <a:alpha val="100000"/>
                </a:srgbClr>
              </a:gs>
              <a:gs pos="100000">
                <a:srgbClr val="FF9933">
                  <a:alpha val="100000"/>
                </a:srgbClr>
              </a:gs>
            </a:gsLst>
            <a:lin ang="18900000" scaled="1"/>
            <a:tileRect/>
          </a:gra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471670" y="3206750"/>
            <a:ext cx="2325370" cy="457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latin typeface="楷体_GB2312" panose="02010609030101010101" pitchFamily="1" charset="-122"/>
                <a:ea typeface="楷体_GB2312" panose="02010609030101010101" pitchFamily="1" charset="-122"/>
              </a:rPr>
              <a:t>社会组织制度</a:t>
            </a:r>
            <a:r>
              <a:rPr lang="zh-CN" altLang="en-US"/>
              <a:t>：</a:t>
            </a:r>
          </a:p>
        </p:txBody>
      </p:sp>
      <p:sp>
        <p:nvSpPr>
          <p:cNvPr id="11" name="AutoShape 7"/>
          <p:cNvSpPr/>
          <p:nvPr/>
        </p:nvSpPr>
        <p:spPr>
          <a:xfrm>
            <a:off x="6797040" y="3051810"/>
            <a:ext cx="1496060" cy="1987550"/>
          </a:xfrm>
          <a:prstGeom prst="roundRect">
            <a:avLst>
              <a:gd name="adj" fmla="val 13125"/>
            </a:avLst>
          </a:prstGeom>
          <a:gradFill rotWithShape="1">
            <a:gsLst>
              <a:gs pos="0">
                <a:srgbClr val="F2F2F2"/>
              </a:gs>
              <a:gs pos="100000">
                <a:srgbClr val="DDDDDD"/>
              </a:gs>
            </a:gsLst>
            <a:lin ang="5400000" scaled="1"/>
            <a:tileRect/>
          </a:gradFill>
          <a:ln w="3175" cap="flat" cmpd="sng">
            <a:solidFill>
              <a:srgbClr val="969696">
                <a:alpha val="60999"/>
              </a:srgbClr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pPr lvl="0" eaLnBrk="1" hangingPunct="1">
              <a:lnSpc>
                <a:spcPct val="120000"/>
              </a:lnSpc>
            </a:pPr>
            <a:r>
              <a:rPr lang="zh-CN" altLang="en-US" sz="1800">
                <a:latin typeface="仿宋" panose="02010609060101010101" charset="-122"/>
                <a:ea typeface="仿宋" panose="02010609060101010101" charset="-122"/>
                <a:sym typeface="+mn-ea"/>
              </a:rPr>
              <a:t>政社分开</a:t>
            </a:r>
          </a:p>
          <a:p>
            <a:pPr lvl="0" eaLnBrk="1" hangingPunct="1">
              <a:lnSpc>
                <a:spcPct val="120000"/>
              </a:lnSpc>
            </a:pPr>
            <a:r>
              <a:rPr lang="zh-CN" altLang="en-US" sz="1800">
                <a:latin typeface="仿宋" panose="02010609060101010101" charset="-122"/>
                <a:ea typeface="仿宋" panose="02010609060101010101" charset="-122"/>
                <a:sym typeface="+mn-ea"/>
              </a:rPr>
              <a:t>　　　　　　　权责明确</a:t>
            </a:r>
          </a:p>
          <a:p>
            <a:pPr lvl="0" eaLnBrk="1" hangingPunct="1">
              <a:lnSpc>
                <a:spcPct val="120000"/>
              </a:lnSpc>
            </a:pPr>
            <a:r>
              <a:rPr lang="zh-CN" altLang="en-US" sz="1800">
                <a:latin typeface="仿宋" panose="02010609060101010101" charset="-122"/>
                <a:ea typeface="仿宋" panose="02010609060101010101" charset="-122"/>
                <a:sym typeface="+mn-ea"/>
              </a:rPr>
              <a:t>　　　　　　　依法自治</a:t>
            </a:r>
          </a:p>
          <a:p>
            <a:pPr lvl="0" eaLnBrk="1" hangingPunct="1">
              <a:lnSpc>
                <a:spcPct val="120000"/>
              </a:lnSpc>
            </a:pPr>
            <a:endParaRPr lang="zh-CN" altLang="en-US" sz="1800" dirty="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15" name="AutoShape 3"/>
          <p:cNvSpPr/>
          <p:nvPr/>
        </p:nvSpPr>
        <p:spPr>
          <a:xfrm rot="5400000">
            <a:off x="2463800" y="4824095"/>
            <a:ext cx="767715" cy="1758315"/>
          </a:xfrm>
          <a:custGeom>
            <a:avLst/>
            <a:gdLst>
              <a:gd name="txL" fmla="*/ 2889 w 21600"/>
              <a:gd name="txT" fmla="*/ 2889 h 21600"/>
              <a:gd name="txR" fmla="*/ 18711 w 21600"/>
              <a:gd name="txB" fmla="*/ 18711 h 21600"/>
            </a:gdLst>
            <a:ahLst/>
            <a:cxnLst>
              <a:cxn ang="0">
                <a:pos x="2344106" y="908844"/>
              </a:cxn>
              <a:cxn ang="0">
                <a:pos x="1234282" y="1817688"/>
              </a:cxn>
              <a:cxn ang="0">
                <a:pos x="124457" y="908844"/>
              </a:cxn>
              <a:cxn ang="0">
                <a:pos x="1234282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2178" y="21600"/>
                </a:lnTo>
                <a:lnTo>
                  <a:pt x="19422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CC00">
                  <a:alpha val="100000"/>
                </a:srgbClr>
              </a:gs>
              <a:gs pos="100000">
                <a:srgbClr val="FF9933">
                  <a:alpha val="100000"/>
                </a:srgbClr>
              </a:gs>
            </a:gsLst>
            <a:lin ang="18900000" scaled="1"/>
            <a:tileRect/>
          </a:gra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2146300" y="5495925"/>
            <a:ext cx="2325370" cy="8229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latin typeface="楷体_GB2312" panose="02010609030101010101" pitchFamily="1" charset="-122"/>
                <a:ea typeface="楷体_GB2312" panose="02010609030101010101" pitchFamily="1" charset="-122"/>
              </a:rPr>
              <a:t>发展格局</a:t>
            </a:r>
            <a:r>
              <a:rPr lang="zh-CN" altLang="en-US"/>
              <a:t>：</a:t>
            </a:r>
          </a:p>
          <a:p>
            <a:pPr algn="l"/>
            <a:r>
              <a:rPr lang="zh-CN" altLang="en-US"/>
              <a:t>　　　　　　　</a:t>
            </a:r>
          </a:p>
        </p:txBody>
      </p:sp>
      <p:sp>
        <p:nvSpPr>
          <p:cNvPr id="17" name="AutoShape 7"/>
          <p:cNvSpPr/>
          <p:nvPr/>
        </p:nvSpPr>
        <p:spPr>
          <a:xfrm>
            <a:off x="4120515" y="5306060"/>
            <a:ext cx="2576830" cy="1202690"/>
          </a:xfrm>
          <a:prstGeom prst="roundRect">
            <a:avLst>
              <a:gd name="adj" fmla="val 13125"/>
            </a:avLst>
          </a:prstGeom>
          <a:gradFill rotWithShape="1">
            <a:gsLst>
              <a:gs pos="0">
                <a:srgbClr val="F2F2F2"/>
              </a:gs>
              <a:gs pos="100000">
                <a:srgbClr val="DDDDDD"/>
              </a:gs>
            </a:gsLst>
            <a:lin ang="5400000" scaled="1"/>
            <a:tileRect/>
          </a:gradFill>
          <a:ln w="3175" cap="flat" cmpd="sng">
            <a:solidFill>
              <a:srgbClr val="969696">
                <a:alpha val="60999"/>
              </a:srgbClr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pPr lvl="0" eaLnBrk="1" hangingPunct="1">
              <a:lnSpc>
                <a:spcPct val="120000"/>
              </a:lnSpc>
            </a:pPr>
            <a:r>
              <a:rPr lang="zh-CN" altLang="en-US" sz="1800">
                <a:latin typeface="仿宋" panose="02010609060101010101" charset="-122"/>
                <a:ea typeface="仿宋" panose="02010609060101010101" charset="-122"/>
                <a:sym typeface="+mn-ea"/>
              </a:rPr>
              <a:t>　结构合理 功能完善</a:t>
            </a:r>
          </a:p>
          <a:p>
            <a:pPr lvl="0" eaLnBrk="1" hangingPunct="1">
              <a:lnSpc>
                <a:spcPct val="120000"/>
              </a:lnSpc>
            </a:pPr>
            <a:r>
              <a:rPr lang="zh-CN" altLang="en-US" sz="1800">
                <a:latin typeface="仿宋" panose="02010609060101010101" charset="-122"/>
                <a:ea typeface="仿宋" panose="02010609060101010101" charset="-122"/>
                <a:sym typeface="+mn-ea"/>
              </a:rPr>
              <a:t>　竞争有序 诚信纪律</a:t>
            </a:r>
          </a:p>
          <a:p>
            <a:pPr lvl="0" eaLnBrk="1" hangingPunct="1">
              <a:lnSpc>
                <a:spcPct val="120000"/>
              </a:lnSpc>
            </a:pPr>
            <a:r>
              <a:rPr lang="zh-CN" altLang="en-US" sz="1800">
                <a:latin typeface="仿宋" panose="02010609060101010101" charset="-122"/>
                <a:ea typeface="仿宋" panose="02010609060101010101" charset="-122"/>
                <a:sym typeface="+mn-ea"/>
              </a:rPr>
              <a:t>　充满活力　　　　　　</a:t>
            </a:r>
          </a:p>
          <a:p>
            <a:pPr lvl="0" eaLnBrk="1" hangingPunct="1">
              <a:lnSpc>
                <a:spcPct val="120000"/>
              </a:lnSpc>
            </a:pPr>
            <a:endParaRPr lang="zh-CN" altLang="en-US" sz="1800" dirty="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文本占位符 9218"/>
          <p:cNvSpPr>
            <a:spLocks noGrp="1"/>
          </p:cNvSpPr>
          <p:nvPr/>
        </p:nvSpPr>
        <p:spPr>
          <a:xfrm>
            <a:off x="219075" y="1438910"/>
            <a:ext cx="8744585" cy="505015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b="1" dirty="0" smtClean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</a:rPr>
              <a:t>已经实施的登记管理制度改革</a:t>
            </a:r>
          </a:p>
          <a:p>
            <a:pPr>
              <a:buFont typeface="Wingdings" panose="05000000000000000000" charset="0"/>
              <a:buChar char="n"/>
            </a:pPr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取消社团分支（代表）机构登记审批</a:t>
            </a:r>
          </a:p>
          <a:p>
            <a:pPr>
              <a:buFont typeface="Wingdings" panose="05000000000000000000" charset="0"/>
              <a:buChar char="n"/>
            </a:pPr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取消基金会分支（代表）机构登记审批</a:t>
            </a:r>
          </a:p>
          <a:p>
            <a:pPr>
              <a:buFont typeface="Wingdings" panose="05000000000000000000" charset="0"/>
              <a:buChar char="n"/>
            </a:pPr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下放市州级、县级非公募基金登记管理权限</a:t>
            </a:r>
          </a:p>
          <a:p>
            <a:pPr>
              <a:buFont typeface="Wingdings" panose="05000000000000000000" charset="0"/>
              <a:buChar char="n"/>
            </a:pPr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取消社团筹备登记环节</a:t>
            </a:r>
          </a:p>
          <a:p>
            <a:pPr>
              <a:buFont typeface="Wingdings" panose="05000000000000000000" charset="0"/>
              <a:buChar char="n"/>
            </a:pPr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取消社团会费备案</a:t>
            </a:r>
          </a:p>
          <a:p>
            <a:pPr>
              <a:buFont typeface="Wingdings" panose="05000000000000000000" charset="0"/>
              <a:buChar char="n"/>
            </a:pPr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放开异地商会登记管理限制</a:t>
            </a:r>
          </a:p>
          <a:p>
            <a:pPr>
              <a:buFont typeface="Wingdings" panose="05000000000000000000" charset="0"/>
              <a:buChar char="n"/>
            </a:pPr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将社团注册资金由注册制改为承诺认缴制</a:t>
            </a:r>
          </a:p>
          <a:p>
            <a:pPr>
              <a:buFont typeface="Wingdings" panose="05000000000000000000" charset="0"/>
              <a:buChar char="n"/>
            </a:pPr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四类社会组织直接登记</a:t>
            </a:r>
          </a:p>
          <a:p>
            <a:pPr>
              <a:buFont typeface="Wingdings" panose="05000000000000000000" charset="0"/>
              <a:buChar char="n"/>
            </a:pPr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行业协会商会脱钩</a:t>
            </a:r>
          </a:p>
          <a:p>
            <a:pPr>
              <a:buFont typeface="Wingdings" panose="05000000000000000000" charset="0"/>
              <a:buChar char="n"/>
            </a:pPr>
            <a:r>
              <a:rPr lang="zh-CN" altLang="en-US" sz="2400" b="1" dirty="0" smtClean="0">
                <a:solidFill>
                  <a:schemeClr val="accent4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下放省级民办培训机构和民办职业学校登记管理权限</a:t>
            </a:r>
            <a:endParaRPr lang="zh-CN" altLang="en-US" sz="2400" b="1" dirty="0">
              <a:solidFill>
                <a:schemeClr val="accent4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xfrm>
            <a:off x="1228090" y="924560"/>
            <a:ext cx="7792720" cy="711200"/>
          </a:xfrm>
        </p:spPr>
        <p:txBody>
          <a:bodyPr anchor="b"/>
          <a:lstStyle/>
          <a:p>
            <a:r>
              <a:rPr lang="zh-CN" altLang="en-US" sz="3000" b="1" dirty="0" smtClean="0">
                <a:solidFill>
                  <a:srgbClr val="E86E2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二</a:t>
            </a:r>
            <a:r>
              <a:rPr sz="3000" b="1" dirty="0" smtClean="0">
                <a:solidFill>
                  <a:srgbClr val="E86E2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zh-CN" sz="3000" b="1" dirty="0" smtClean="0">
                <a:solidFill>
                  <a:srgbClr val="E86E25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加快脱钩进程</a:t>
            </a:r>
          </a:p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xfrm>
            <a:off x="1248410" y="2018030"/>
            <a:ext cx="7772400" cy="441833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b="1" dirty="0" smtClean="0">
                <a:solidFill>
                  <a:schemeClr val="accent4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行业协会商会脱钩的提法变化</a:t>
            </a:r>
            <a:endParaRPr lang="zh-CN" altLang="en-US" sz="2400" b="1" dirty="0">
              <a:solidFill>
                <a:schemeClr val="accent4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endParaRPr lang="en-US" altLang="zh-CN" sz="24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>
              <a:lnSpc>
                <a:spcPct val="140000"/>
              </a:lnSpc>
            </a:pP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1.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限期脱钩：三中全会决定</a:t>
            </a:r>
            <a:endParaRPr lang="en-US" altLang="zh-CN" sz="2200" b="1" dirty="0" smtClean="0">
              <a:solidFill>
                <a:srgbClr val="000000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2.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积极稳妥开展：中办发〔</a:t>
            </a: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2015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〕</a:t>
            </a: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42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号文</a:t>
            </a:r>
          </a:p>
          <a:p>
            <a:pPr>
              <a:lnSpc>
                <a:spcPct val="140000"/>
              </a:lnSpc>
            </a:pP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3.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稳妥推进：中办发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〔</a:t>
            </a: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2016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〕</a:t>
            </a: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46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号文</a:t>
            </a: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  <a:sym typeface="+mn-ea"/>
              </a:rPr>
              <a:t>	</a:t>
            </a:r>
          </a:p>
          <a:p>
            <a:pPr>
              <a:lnSpc>
                <a:spcPct val="140000"/>
              </a:lnSpc>
            </a:pP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4.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积极推进：</a:t>
            </a:r>
            <a:r>
              <a:rPr lang="en-US" altLang="zh-CN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2018</a:t>
            </a:r>
            <a:r>
              <a:rPr lang="zh-CN" altLang="en-US" sz="2200" b="1" dirty="0" smtClean="0">
                <a:solidFill>
                  <a:srgbClr val="000000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年底基本实现脱钩</a:t>
            </a:r>
          </a:p>
          <a:p>
            <a:endParaRPr lang="zh-CN" altLang="en-US" sz="2200" b="1" dirty="0">
              <a:solidFill>
                <a:schemeClr val="accent4"/>
              </a:solidFill>
              <a:latin typeface="楷体" panose="02010609060101010101" pitchFamily="1" charset="-122"/>
              <a:ea typeface="楷体" panose="02010609060101010101" pitchFamily="1" charset="-122"/>
            </a:endParaRPr>
          </a:p>
        </p:txBody>
      </p:sp>
      <p:sp>
        <p:nvSpPr>
          <p:cNvPr id="165" name=" 165"/>
          <p:cNvSpPr/>
          <p:nvPr/>
        </p:nvSpPr>
        <p:spPr>
          <a:xfrm>
            <a:off x="635" y="6629400"/>
            <a:ext cx="9163685" cy="2076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00FF"/>
      </a:hlink>
      <a:folHlink>
        <a:srgbClr val="99CC0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00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lends">
  <a:themeElements>
    <a:clrScheme name="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0"/>
      </a:accent5>
      <a:accent6>
        <a:srgbClr val="E5B900"/>
      </a:accent6>
      <a:hlink>
        <a:srgbClr val="FF0000"/>
      </a:hlink>
      <a:folHlink>
        <a:srgbClr val="3333CC"/>
      </a:folHlink>
    </a:clrScheme>
    <a:fontScheme name="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FFFFFF"/>
        </a:dk1>
        <a:lt1>
          <a:srgbClr val="000000"/>
        </a:lt1>
        <a:dk2>
          <a:srgbClr val="DDDDDD"/>
        </a:dk2>
        <a:lt2>
          <a:srgbClr val="969696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CDCDC"/>
        </a:accent4>
        <a:accent5>
          <a:srgbClr val="AAEFD0"/>
        </a:accent5>
        <a:accent6>
          <a:srgbClr val="2D2DB7"/>
        </a:accent6>
        <a:hlink>
          <a:srgbClr val="FF5050"/>
        </a:hlink>
        <a:folHlink>
          <a:srgbClr val="FFCF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CC"/>
        </a:lt1>
        <a:dk2>
          <a:srgbClr val="FFFFCC"/>
        </a:dk2>
        <a:lt2>
          <a:srgbClr val="000094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CDCDC"/>
        </a:accent4>
        <a:accent5>
          <a:srgbClr val="ADC8FF"/>
        </a:accent5>
        <a:accent6>
          <a:srgbClr val="8900E5"/>
        </a:accent6>
        <a:hlink>
          <a:srgbClr val="FF3399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0"/>
        </a:accent5>
        <a:accent6>
          <a:srgbClr val="E5B900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5"/>
        </a:accent5>
        <a:accent6>
          <a:srgbClr val="ACACAC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CCA"/>
        </a:accent5>
        <a:accent6>
          <a:srgbClr val="4345A2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AAB82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00FF"/>
      </a:hlink>
      <a:folHlink>
        <a:srgbClr val="99CC0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00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1763</Words>
  <Application>Microsoft Office PowerPoint</Application>
  <PresentationFormat>全屏显示(4:3)</PresentationFormat>
  <Paragraphs>230</Paragraphs>
  <Slides>28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28</vt:i4>
      </vt:variant>
    </vt:vector>
  </HeadingPairs>
  <TitlesOfParts>
    <vt:vector size="45" baseType="lpstr">
      <vt:lpstr>Arial Unicode MS</vt:lpstr>
      <vt:lpstr>仿宋</vt:lpstr>
      <vt:lpstr>黑体</vt:lpstr>
      <vt:lpstr>楷体</vt:lpstr>
      <vt:lpstr>楷体_GB2312</vt:lpstr>
      <vt:lpstr>宋体</vt:lpstr>
      <vt:lpstr>微软雅黑</vt:lpstr>
      <vt:lpstr>幼圆</vt:lpstr>
      <vt:lpstr>Arial</vt:lpstr>
      <vt:lpstr>Tahoma</vt:lpstr>
      <vt:lpstr>Times New Roman</vt:lpstr>
      <vt:lpstr>Verdana</vt:lpstr>
      <vt:lpstr>Wingdings</vt:lpstr>
      <vt:lpstr>Default Design</vt:lpstr>
      <vt:lpstr>默认设计模板</vt:lpstr>
      <vt:lpstr>Blends</vt:lpstr>
      <vt:lpstr>1_Default Design</vt:lpstr>
      <vt:lpstr> 当前行业协会商会三条主线</vt:lpstr>
      <vt:lpstr>★积极推进行业协会商会与行政机关脱钩  ★开展行业协会规范化建设活动  ★大力促进行业协会商会发展</vt:lpstr>
      <vt:lpstr>PowerPoint 演示文稿</vt:lpstr>
      <vt:lpstr>一、社会组织登记管理制度改革的总体思路</vt:lpstr>
      <vt:lpstr>PowerPoint 演示文稿</vt:lpstr>
      <vt:lpstr>PowerPoint 演示文稿</vt:lpstr>
      <vt:lpstr>PowerPoint 演示文稿</vt:lpstr>
      <vt:lpstr>PowerPoint 演示文稿</vt:lpstr>
      <vt:lpstr>二、加快脱钩进程</vt:lpstr>
      <vt:lpstr>PowerPoint 演示文稿</vt:lpstr>
      <vt:lpstr>PowerPoint 演示文稿</vt:lpstr>
      <vt:lpstr>PowerPoint 演示文稿</vt:lpstr>
      <vt:lpstr>三、加强行业性协会监管的主要措施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四、行业性协会监管需要强调的几个问题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五、促进行业协会健康有序发展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</dc:creator>
  <cp:lastModifiedBy>wbx</cp:lastModifiedBy>
  <cp:revision>193</cp:revision>
  <dcterms:created xsi:type="dcterms:W3CDTF">2012-08-22T03:51:00Z</dcterms:created>
  <dcterms:modified xsi:type="dcterms:W3CDTF">2017-06-20T10:31:05Z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2052-10.1.0.6205</vt:lpwstr>
  </property>
</Properties>
</file>