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44"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Lst>
  <p:notesMasterIdLst>
    <p:notesMasterId r:id="rId47"/>
  </p:notesMasterIdLst>
  <p:sldIdLst>
    <p:sldId id="256" r:id="rId21"/>
    <p:sldId id="257" r:id="rId22"/>
    <p:sldId id="259" r:id="rId23"/>
    <p:sldId id="298" r:id="rId24"/>
    <p:sldId id="300" r:id="rId25"/>
    <p:sldId id="302" r:id="rId26"/>
    <p:sldId id="261" r:id="rId27"/>
    <p:sldId id="281" r:id="rId28"/>
    <p:sldId id="263" r:id="rId29"/>
    <p:sldId id="265" r:id="rId30"/>
    <p:sldId id="282" r:id="rId31"/>
    <p:sldId id="284" r:id="rId32"/>
    <p:sldId id="286" r:id="rId33"/>
    <p:sldId id="288" r:id="rId34"/>
    <p:sldId id="267" r:id="rId35"/>
    <p:sldId id="275" r:id="rId36"/>
    <p:sldId id="276" r:id="rId37"/>
    <p:sldId id="304" r:id="rId38"/>
    <p:sldId id="268" r:id="rId39"/>
    <p:sldId id="272" r:id="rId40"/>
    <p:sldId id="290" r:id="rId41"/>
    <p:sldId id="305" r:id="rId42"/>
    <p:sldId id="292" r:id="rId43"/>
    <p:sldId id="294" r:id="rId44"/>
    <p:sldId id="296" r:id="rId45"/>
    <p:sldId id="278"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Sheet1!$A$1:$I$1</c:f>
              <c:strCache>
                <c:ptCount val="9"/>
                <c:pt idx="0">
                  <c:v>工会</c:v>
                </c:pt>
                <c:pt idx="1">
                  <c:v>共青团</c:v>
                </c:pt>
                <c:pt idx="2">
                  <c:v>妇联</c:v>
                </c:pt>
                <c:pt idx="3">
                  <c:v>人大</c:v>
                </c:pt>
                <c:pt idx="4">
                  <c:v>公安机关</c:v>
                </c:pt>
                <c:pt idx="5">
                  <c:v>政府</c:v>
                </c:pt>
                <c:pt idx="6">
                  <c:v>中国共产党</c:v>
                </c:pt>
                <c:pt idx="7">
                  <c:v>法院</c:v>
                </c:pt>
                <c:pt idx="8">
                  <c:v>军队</c:v>
                </c:pt>
              </c:strCache>
            </c:strRef>
          </c:cat>
          <c:val>
            <c:numRef>
              <c:f>Sheet1!$A$2:$I$2</c:f>
              <c:numCache>
                <c:formatCode>General</c:formatCode>
                <c:ptCount val="9"/>
                <c:pt idx="0">
                  <c:v>2.61</c:v>
                </c:pt>
                <c:pt idx="1">
                  <c:v>2.63</c:v>
                </c:pt>
                <c:pt idx="2">
                  <c:v>2.65</c:v>
                </c:pt>
                <c:pt idx="3">
                  <c:v>2.82</c:v>
                </c:pt>
                <c:pt idx="4">
                  <c:v>2.87</c:v>
                </c:pt>
                <c:pt idx="5">
                  <c:v>2.91</c:v>
                </c:pt>
                <c:pt idx="6">
                  <c:v>3.02</c:v>
                </c:pt>
                <c:pt idx="7">
                  <c:v>3.1</c:v>
                </c:pt>
                <c:pt idx="8">
                  <c:v>3.27</c:v>
                </c:pt>
              </c:numCache>
            </c:numRef>
          </c:val>
        </c:ser>
        <c:dLbls>
          <c:showLegendKey val="0"/>
          <c:showVal val="0"/>
          <c:showCatName val="0"/>
          <c:showSerName val="0"/>
          <c:showPercent val="0"/>
          <c:showBubbleSize val="0"/>
        </c:dLbls>
        <c:gapWidth val="150"/>
        <c:axId val="359546240"/>
        <c:axId val="362764544"/>
      </c:barChart>
      <c:catAx>
        <c:axId val="359546240"/>
        <c:scaling>
          <c:orientation val="minMax"/>
        </c:scaling>
        <c:delete val="0"/>
        <c:axPos val="b"/>
        <c:majorTickMark val="out"/>
        <c:minorTickMark val="none"/>
        <c:tickLblPos val="nextTo"/>
        <c:crossAx val="362764544"/>
        <c:crosses val="autoZero"/>
        <c:auto val="1"/>
        <c:lblAlgn val="ctr"/>
        <c:lblOffset val="100"/>
        <c:noMultiLvlLbl val="0"/>
      </c:catAx>
      <c:valAx>
        <c:axId val="362764544"/>
        <c:scaling>
          <c:orientation val="minMax"/>
        </c:scaling>
        <c:delete val="0"/>
        <c:axPos val="l"/>
        <c:majorGridlines/>
        <c:numFmt formatCode="General" sourceLinked="1"/>
        <c:majorTickMark val="out"/>
        <c:minorTickMark val="none"/>
        <c:tickLblPos val="nextTo"/>
        <c:crossAx val="359546240"/>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F32AA-2CC1-4822-A1A6-5C86475EAA0E}" type="datetimeFigureOut">
              <a:rPr lang="zh-CN" altLang="en-US" smtClean="0"/>
              <a:t>2017/6/19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A6A0E-C1EC-49FC-89E0-981984072979}" type="slidenum">
              <a:rPr lang="zh-CN" altLang="en-US" smtClean="0"/>
              <a:t>‹#›</a:t>
            </a:fld>
            <a:endParaRPr lang="zh-CN" altLang="en-US"/>
          </a:p>
        </p:txBody>
      </p:sp>
    </p:spTree>
    <p:extLst>
      <p:ext uri="{BB962C8B-B14F-4D97-AF65-F5344CB8AC3E}">
        <p14:creationId xmlns:p14="http://schemas.microsoft.com/office/powerpoint/2010/main" val="316762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78559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422254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78926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593504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altLang="zh-CN" smtClean="0"/>
              <a:t>http://www.mysoeasy.com</a:t>
            </a:r>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15</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8754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057397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917045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altLang="zh-CN" smtClean="0"/>
              <a:t>http://www.mysoeasy.com</a:t>
            </a:r>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72044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46340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27213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使用方法：</a:t>
            </a:r>
            <a:br>
              <a:rPr lang="zh-CN" altLang="en-US" dirty="0" smtClean="0"/>
            </a:br>
            <a:r>
              <a:rPr lang="en-US" altLang="zh-CN" dirty="0" smtClean="0"/>
              <a:t>【</a:t>
            </a:r>
            <a:r>
              <a:rPr lang="zh-CN" altLang="en-US" dirty="0" smtClean="0"/>
              <a:t>更改文字</a:t>
            </a:r>
            <a:r>
              <a:rPr lang="en-US" altLang="zh-CN" dirty="0" smtClean="0"/>
              <a:t>】</a:t>
            </a:r>
            <a:r>
              <a:rPr lang="zh-CN" altLang="en-US" dirty="0" smtClean="0"/>
              <a:t>：将标题框及正文框中的文字可直接改为您所需文字</a:t>
            </a:r>
            <a:br>
              <a:rPr lang="zh-CN" altLang="en-US" dirty="0" smtClean="0"/>
            </a:br>
            <a:r>
              <a:rPr lang="en-US" altLang="zh-CN" dirty="0" smtClean="0"/>
              <a:t>【</a:t>
            </a:r>
            <a:r>
              <a:rPr lang="zh-CN" altLang="en-US" dirty="0" smtClean="0"/>
              <a:t>更改图片</a:t>
            </a:r>
            <a:r>
              <a:rPr lang="en-US" altLang="zh-CN" dirty="0" smtClean="0"/>
              <a:t>】</a:t>
            </a:r>
            <a:r>
              <a:rPr lang="zh-CN" altLang="en-US" dirty="0" smtClean="0"/>
              <a:t>：点中图片</a:t>
            </a:r>
            <a:r>
              <a:rPr lang="en-US" altLang="zh-CN" dirty="0" smtClean="0"/>
              <a:t>》</a:t>
            </a:r>
            <a:r>
              <a:rPr lang="zh-CN" altLang="en-US" dirty="0" smtClean="0"/>
              <a:t>绘图工具</a:t>
            </a:r>
            <a:r>
              <a:rPr lang="en-US" altLang="zh-CN" dirty="0" smtClean="0"/>
              <a:t>》</a:t>
            </a:r>
            <a:r>
              <a:rPr lang="zh-CN" altLang="en-US" dirty="0" smtClean="0"/>
              <a:t>格式</a:t>
            </a:r>
            <a:r>
              <a:rPr lang="en-US" altLang="zh-CN" dirty="0" smtClean="0"/>
              <a:t>》</a:t>
            </a:r>
            <a:r>
              <a:rPr lang="zh-CN" altLang="en-US" dirty="0" smtClean="0"/>
              <a:t>填充</a:t>
            </a:r>
            <a:r>
              <a:rPr lang="en-US" altLang="zh-CN" dirty="0" smtClean="0"/>
              <a:t>》</a:t>
            </a:r>
            <a:r>
              <a:rPr lang="zh-CN" altLang="en-US" dirty="0" smtClean="0"/>
              <a:t>图片</a:t>
            </a:r>
            <a:r>
              <a:rPr lang="en-US" altLang="zh-CN" dirty="0" smtClean="0"/>
              <a:t>》</a:t>
            </a:r>
            <a:r>
              <a:rPr lang="zh-CN" altLang="en-US" dirty="0" smtClean="0"/>
              <a:t>选择您需要展示的图片</a:t>
            </a:r>
            <a:br>
              <a:rPr lang="zh-CN" altLang="en-US" dirty="0" smtClean="0"/>
            </a:br>
            <a:r>
              <a:rPr lang="en-US" altLang="zh-CN" dirty="0" smtClean="0"/>
              <a:t>【</a:t>
            </a:r>
            <a:r>
              <a:rPr lang="zh-CN" altLang="en-US" dirty="0" smtClean="0"/>
              <a:t>增加减少图片</a:t>
            </a:r>
            <a:r>
              <a:rPr lang="en-US" altLang="zh-CN" dirty="0" smtClean="0"/>
              <a:t>】</a:t>
            </a:r>
            <a:r>
              <a:rPr lang="zh-CN" altLang="en-US" dirty="0" smtClean="0"/>
              <a:t>：直接复制粘贴图片来增加图片数，复制后更改方法见</a:t>
            </a:r>
            <a:r>
              <a:rPr lang="en-US" altLang="zh-CN" dirty="0" smtClean="0"/>
              <a:t>【</a:t>
            </a:r>
            <a:r>
              <a:rPr lang="zh-CN" altLang="en-US" dirty="0" smtClean="0"/>
              <a:t>更改图片</a:t>
            </a:r>
            <a:r>
              <a:rPr lang="en-US" altLang="zh-CN" dirty="0" smtClean="0"/>
              <a:t>】</a:t>
            </a:r>
            <a:br>
              <a:rPr lang="en-US" altLang="zh-CN" dirty="0" smtClean="0"/>
            </a:br>
            <a:r>
              <a:rPr lang="en-US" altLang="zh-CN" dirty="0" smtClean="0"/>
              <a:t>【</a:t>
            </a:r>
            <a:r>
              <a:rPr lang="zh-CN" altLang="en-US" dirty="0" smtClean="0"/>
              <a:t>更改图片色彩</a:t>
            </a:r>
            <a:r>
              <a:rPr lang="en-US" altLang="zh-CN" dirty="0" smtClean="0"/>
              <a:t>】</a:t>
            </a:r>
            <a:r>
              <a:rPr lang="zh-CN" altLang="en-US" dirty="0" smtClean="0"/>
              <a:t>：点中图片</a:t>
            </a:r>
            <a:r>
              <a:rPr lang="en-US" altLang="zh-CN" dirty="0" smtClean="0"/>
              <a:t>》</a:t>
            </a:r>
            <a:r>
              <a:rPr lang="zh-CN" altLang="en-US" dirty="0" smtClean="0"/>
              <a:t>图片工具</a:t>
            </a:r>
            <a:r>
              <a:rPr lang="en-US" altLang="zh-CN" dirty="0" smtClean="0"/>
              <a:t>》</a:t>
            </a:r>
            <a:r>
              <a:rPr lang="zh-CN" altLang="en-US" dirty="0" smtClean="0"/>
              <a:t>格式</a:t>
            </a:r>
            <a:r>
              <a:rPr lang="en-US" altLang="zh-CN" dirty="0" smtClean="0"/>
              <a:t>》</a:t>
            </a:r>
            <a:r>
              <a:rPr lang="zh-CN" altLang="en-US" dirty="0" smtClean="0"/>
              <a:t>色彩（重新着色）</a:t>
            </a:r>
            <a:r>
              <a:rPr lang="en-US" altLang="zh-CN" dirty="0" smtClean="0"/>
              <a:t>》</a:t>
            </a:r>
            <a:r>
              <a:rPr lang="zh-CN" altLang="en-US" dirty="0" smtClean="0"/>
              <a:t>选择您喜欢的色彩</a:t>
            </a:r>
            <a:br>
              <a:rPr lang="zh-CN" altLang="en-US" dirty="0" smtClean="0"/>
            </a:br>
            <a:r>
              <a:rPr lang="zh-CN" altLang="en-US" dirty="0" smtClean="0"/>
              <a:t>下载更多模板、视频教程：</a:t>
            </a:r>
            <a:r>
              <a:rPr lang="en-US" dirty="0" smtClean="0"/>
              <a:t>http://www.mysoeasy.com</a:t>
            </a:r>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12153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087010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431216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70911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65155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412944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8163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3858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80219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424564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72519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560080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332521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9607330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853782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690325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44468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108331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5722970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748082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485061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51053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8811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847572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982546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139550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194570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255334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27052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179836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016504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287221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179996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5092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4229506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445202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575157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2814534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21590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56493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153068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543574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020714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944907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9505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596225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782552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654792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19942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8872670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994597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605791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91441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695251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562097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5805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243520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677173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614142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594777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083792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6898420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296669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045777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859842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054316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88138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067074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988744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751806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771201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498688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444157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8950563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075408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043051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498572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9349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898420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029459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614297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935486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97007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91915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247751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69377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240985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394998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4695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011212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0873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457435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484491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7698849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842578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761712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618683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1877838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937722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0851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8825703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060934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683669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742851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790996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263414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4166700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750858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746103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0193223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6808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387791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577397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093633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396098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110688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150183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8438637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676625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319326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8307948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60464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31020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601945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8918488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608289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1231548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5436023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3521859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857766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999398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6346425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792987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1368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512342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1522035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65519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9501712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122124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6188147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891932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773605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981257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6540539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37289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2778395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19784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724293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7758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40480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34868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59556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70592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8919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00822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87554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84382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83435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70426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359349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46758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23670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17927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6373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4785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53531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84182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06587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70742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15862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3297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4188012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9668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184638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76686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8258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721221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37595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07802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2087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39448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59136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65128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536747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93795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5589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8124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75585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467149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57031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85683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87863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34285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0820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71283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7199270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058162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5829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034770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614579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302884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34791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359907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081066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924208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5111632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604621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fld id="{BDD4FF5F-3E88-4D59-8864-E2A1A4DBA108}"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0C2538-2D67-41D8-969E-FB17A3EE48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pPr>
              <a:defRPr/>
            </a:pPr>
            <a:fld id="{9BB2C521-E001-40C3-AFA2-5569A17B64DE}"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83A8A7-1E5A-4949-9048-47169B8E42F4}"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319275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fld id="{60344E79-1F79-4C30-83A2-5E7A3F172C2E}"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1346253-C468-45FE-8FD9-7554E98C8D0F}"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pPr>
              <a:defRPr/>
            </a:pPr>
            <a:fld id="{3672E47E-4AC7-416C-BEE6-8E36D7CC6166}"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4341C50-BD90-4278-8E67-EEF4816AF6AE}"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fld id="{75959298-6AB5-4E1F-99E1-6B3B4CB9C02E}"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4189E23-1631-48EA-8834-2604E515805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pPr>
              <a:defRPr/>
            </a:pPr>
            <a:fld id="{36BD6B43-C60A-4618-9E76-FD310E23ADDD}"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0D03463-9CCB-4D1A-AFE2-7D76436CE9C0}"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60AEA87E-FEA6-4C7D-8F0D-E57B79CDFB5A}"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2575D70-F6BF-4F6A-854C-F4AEC3E1F4B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133EF0A9-F331-483B-A04A-3A45777855D9}"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3486700-53BA-48B8-9288-E922AC587539}"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fld id="{0CED068C-3323-446C-B257-86AB3306F279}"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32F9E37-A53C-4033-ACAD-7C4D40B3F1BA}"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pPr>
              <a:defRPr/>
            </a:pPr>
            <a:fld id="{5B95AED7-0ABC-4DD2-83BF-63E2880CAC33}"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176F7ED-7F38-44D4-A724-FEC44FA08DE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F10C98D-42A0-46D6-98A5-BFF6262EA87A}"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B28C099-B6AB-4606-8375-F6CE6EE55181}" type="slidenum">
              <a:rPr lang="zh-CN" altLang="en-US" smtClean="0">
                <a:solidFill>
                  <a:prstClr val="black">
                    <a:tint val="75000"/>
                  </a:prstClr>
                </a:solidFill>
              </a:rPr>
              <a:pPr>
                <a:defRPr/>
              </a:pPr>
              <a:t>‹#›</a:t>
            </a:fld>
            <a:endParaRPr lang="zh-CN" altLang="en-US">
              <a:solidFill>
                <a:prstClr val="black">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79364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290025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797284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725594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949718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264564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10580"/>
          </a:xfrm>
        </p:spPr>
        <p:txBody>
          <a:bodyPr/>
          <a:lstStyle>
            <a:lvl1pPr algn="l">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149753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536073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213056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962552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93967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3740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65669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2997228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229148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330298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839020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6556025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1905190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5419404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9867399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7172810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4715474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57350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2187279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047391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28806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366482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095581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140335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9A62B46D-F16A-4D08-97E6-AB9D52372157}" type="datetimeFigureOut">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056F778B-CA2C-4E7E-AF23-AA6B8998B8C7}"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012383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50.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7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764704"/>
            <a:ext cx="7772400" cy="1780108"/>
          </a:xfrm>
        </p:spPr>
        <p:txBody>
          <a:bodyPr/>
          <a:lstStyle/>
          <a:p>
            <a:r>
              <a:rPr lang="zh-CN" altLang="en-US" dirty="0" smtClean="0"/>
              <a:t>行业协会商会脱钩问题的思考</a:t>
            </a:r>
            <a:endParaRPr lang="zh-CN" altLang="en-US" dirty="0"/>
          </a:p>
        </p:txBody>
      </p:sp>
      <p:sp>
        <p:nvSpPr>
          <p:cNvPr id="3" name="副标题 2"/>
          <p:cNvSpPr>
            <a:spLocks noGrp="1"/>
          </p:cNvSpPr>
          <p:nvPr>
            <p:ph type="subTitle" idx="1"/>
          </p:nvPr>
        </p:nvSpPr>
        <p:spPr>
          <a:xfrm>
            <a:off x="1331640" y="3789040"/>
            <a:ext cx="6400800" cy="1473200"/>
          </a:xfrm>
        </p:spPr>
        <p:txBody>
          <a:bodyPr/>
          <a:lstStyle/>
          <a:p>
            <a:r>
              <a:rPr lang="zh-CN" altLang="en-US" dirty="0" smtClean="0"/>
              <a:t>中南财经政法大学公共管理学院</a:t>
            </a:r>
            <a:endParaRPr lang="en-US" altLang="zh-CN" dirty="0" smtClean="0"/>
          </a:p>
          <a:p>
            <a:r>
              <a:rPr lang="zh-CN" altLang="en-US" dirty="0"/>
              <a:t>孔凡</a:t>
            </a:r>
            <a:r>
              <a:rPr lang="zh-CN" altLang="en-US" dirty="0" smtClean="0"/>
              <a:t>义</a:t>
            </a:r>
            <a:endParaRPr lang="en-US" altLang="zh-CN" dirty="0" smtClean="0"/>
          </a:p>
          <a:p>
            <a:r>
              <a:rPr lang="en-US" altLang="zh-CN" dirty="0" smtClean="0"/>
              <a:t>15327170677</a:t>
            </a:r>
            <a:r>
              <a:rPr lang="zh-CN" altLang="en-US" dirty="0" smtClean="0"/>
              <a:t>；</a:t>
            </a:r>
            <a:r>
              <a:rPr lang="en-US" altLang="zh-CN" dirty="0" smtClean="0"/>
              <a:t>kongfanyiwuhan@aliyun.com</a:t>
            </a:r>
            <a:endParaRPr lang="zh-CN" altLang="en-US" dirty="0"/>
          </a:p>
        </p:txBody>
      </p:sp>
    </p:spTree>
    <p:extLst>
      <p:ext uri="{BB962C8B-B14F-4D97-AF65-F5344CB8AC3E}">
        <p14:creationId xmlns:p14="http://schemas.microsoft.com/office/powerpoint/2010/main" val="350598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2592668"/>
            <a:ext cx="9144000" cy="2133270"/>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1" name="椭圆 4"/>
          <p:cNvSpPr/>
          <p:nvPr/>
        </p:nvSpPr>
        <p:spPr>
          <a:xfrm>
            <a:off x="1259975" y="188640"/>
            <a:ext cx="2723269" cy="3024336"/>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406400" dist="215900" dir="5400000" algn="t" rotWithShape="0">
              <a:prstClr val="black">
                <a:alpha val="28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2" name="椭圆 21"/>
          <p:cNvSpPr/>
          <p:nvPr/>
        </p:nvSpPr>
        <p:spPr>
          <a:xfrm>
            <a:off x="1446493" y="360420"/>
            <a:ext cx="2232248" cy="2232248"/>
          </a:xfrm>
          <a:prstGeom prst="ellipse">
            <a:avLst/>
          </a:prstGeom>
          <a:gradFill flip="none" rotWithShape="1">
            <a:gsLst>
              <a:gs pos="53000">
                <a:srgbClr val="E6A003"/>
              </a:gs>
              <a:gs pos="34000">
                <a:srgbClr val="E29804"/>
              </a:gs>
              <a:gs pos="0">
                <a:srgbClr val="FFC000">
                  <a:shade val="67500"/>
                  <a:satMod val="115000"/>
                </a:srgbClr>
              </a:gs>
              <a:gs pos="100000">
                <a:srgbClr val="FFC000">
                  <a:shade val="100000"/>
                  <a:satMod val="115000"/>
                </a:srgbClr>
              </a:gs>
            </a:gsLst>
            <a:lin ang="5400000" scaled="1"/>
            <a:tileRect/>
          </a:gradFill>
          <a:ln w="25400" cap="flat" cmpd="sng" algn="ctr">
            <a:solidFill>
              <a:srgbClr val="FFC000"/>
            </a:solidFill>
            <a:prstDash val="solid"/>
          </a:ln>
          <a:effectLst>
            <a:outerShdw blurRad="165100" dist="63500" dir="2700000" algn="tl" rotWithShape="0">
              <a:prstClr val="black">
                <a:alpha val="6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3" name="椭圆 4"/>
          <p:cNvSpPr/>
          <p:nvPr/>
        </p:nvSpPr>
        <p:spPr>
          <a:xfrm rot="5400000">
            <a:off x="5344564" y="537521"/>
            <a:ext cx="2338529" cy="2597062"/>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406400" dist="215900" dir="5400000" algn="t" rotWithShape="0">
              <a:prstClr val="black">
                <a:alpha val="28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4" name="椭圆 23"/>
          <p:cNvSpPr/>
          <p:nvPr/>
        </p:nvSpPr>
        <p:spPr>
          <a:xfrm rot="5400000">
            <a:off x="5747969" y="826954"/>
            <a:ext cx="1916879" cy="1916879"/>
          </a:xfrm>
          <a:prstGeom prst="ellipse">
            <a:avLst/>
          </a:prstGeom>
          <a:gradFill flip="none" rotWithShape="1">
            <a:gsLst>
              <a:gs pos="65000">
                <a:srgbClr val="007FDE"/>
              </a:gs>
              <a:gs pos="34000">
                <a:srgbClr val="008FFA"/>
              </a:gs>
              <a:gs pos="0">
                <a:srgbClr val="00B0F0"/>
              </a:gs>
              <a:gs pos="100000">
                <a:srgbClr val="00B0F0"/>
              </a:gs>
            </a:gsLst>
            <a:lin ang="0" scaled="1"/>
            <a:tileRect/>
          </a:gradFill>
          <a:ln w="25400" cap="flat" cmpd="sng" algn="ctr">
            <a:solidFill>
              <a:srgbClr val="008FFA"/>
            </a:solidFill>
            <a:prstDash val="solid"/>
          </a:ln>
          <a:effectLst>
            <a:outerShdw blurRad="139700" dist="50800" dir="8100000" algn="tr" rotWithShape="0">
              <a:prstClr val="black">
                <a:alpha val="58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5" name="椭圆 4"/>
          <p:cNvSpPr/>
          <p:nvPr/>
        </p:nvSpPr>
        <p:spPr>
          <a:xfrm flipH="1" flipV="1">
            <a:off x="4836591" y="4111237"/>
            <a:ext cx="2255689" cy="2505063"/>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571500" dist="152400" dir="13500000" algn="br" rotWithShape="0">
              <a:prstClr val="black">
                <a:alpha val="4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6" name="椭圆 25"/>
          <p:cNvSpPr/>
          <p:nvPr/>
        </p:nvSpPr>
        <p:spPr>
          <a:xfrm flipH="1" flipV="1">
            <a:off x="5088811" y="4625039"/>
            <a:ext cx="1848976" cy="1848975"/>
          </a:xfrm>
          <a:prstGeom prst="ellipse">
            <a:avLst/>
          </a:prstGeom>
          <a:gradFill flip="none" rotWithShape="1">
            <a:gsLst>
              <a:gs pos="53000">
                <a:srgbClr val="E6A003"/>
              </a:gs>
              <a:gs pos="34000">
                <a:srgbClr val="E29804"/>
              </a:gs>
              <a:gs pos="0">
                <a:srgbClr val="FFC000">
                  <a:shade val="67500"/>
                  <a:satMod val="115000"/>
                </a:srgbClr>
              </a:gs>
              <a:gs pos="100000">
                <a:srgbClr val="FFC000">
                  <a:shade val="100000"/>
                  <a:satMod val="115000"/>
                </a:srgbClr>
              </a:gs>
            </a:gsLst>
            <a:lin ang="5400000" scaled="1"/>
            <a:tileRect/>
          </a:gradFill>
          <a:ln w="25400" cap="flat" cmpd="sng" algn="ctr">
            <a:solidFill>
              <a:srgbClr val="FFC000"/>
            </a:solidFill>
            <a:prstDash val="solid"/>
          </a:ln>
          <a:effectLst>
            <a:outerShdw blurRad="139700" dist="63500" dir="13500000" algn="br" rotWithShape="0">
              <a:prstClr val="black">
                <a:alpha val="49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7" name="椭圆 4"/>
          <p:cNvSpPr/>
          <p:nvPr/>
        </p:nvSpPr>
        <p:spPr>
          <a:xfrm rot="5400000" flipH="1" flipV="1">
            <a:off x="1771998" y="3970000"/>
            <a:ext cx="1937008" cy="2151152"/>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571500" dist="152400" dir="13500000" algn="br" rotWithShape="0">
              <a:prstClr val="black">
                <a:alpha val="4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8" name="椭圆 27"/>
          <p:cNvSpPr/>
          <p:nvPr/>
        </p:nvSpPr>
        <p:spPr>
          <a:xfrm rot="5400000" flipH="1" flipV="1">
            <a:off x="1787111" y="4293659"/>
            <a:ext cx="1587754" cy="1587755"/>
          </a:xfrm>
          <a:prstGeom prst="ellipse">
            <a:avLst/>
          </a:prstGeom>
          <a:gradFill flip="none" rotWithShape="1">
            <a:gsLst>
              <a:gs pos="65000">
                <a:srgbClr val="007FDE"/>
              </a:gs>
              <a:gs pos="34000">
                <a:srgbClr val="008FFA"/>
              </a:gs>
              <a:gs pos="0">
                <a:srgbClr val="00B0F0"/>
              </a:gs>
              <a:gs pos="100000">
                <a:srgbClr val="00B0F0"/>
              </a:gs>
            </a:gsLst>
            <a:lin ang="0" scaled="1"/>
            <a:tileRect/>
          </a:gradFill>
          <a:ln w="25400" cap="flat" cmpd="sng" algn="ctr">
            <a:solidFill>
              <a:srgbClr val="008FFA"/>
            </a:solidFill>
            <a:prstDash val="solid"/>
          </a:ln>
          <a:effectLst>
            <a:outerShdw blurRad="139700" dist="50800" dir="18900000" algn="bl" rotWithShape="0">
              <a:prstClr val="black">
                <a:alpha val="4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9" name="TextBox 28"/>
          <p:cNvSpPr txBox="1"/>
          <p:nvPr/>
        </p:nvSpPr>
        <p:spPr>
          <a:xfrm>
            <a:off x="1331640" y="3168732"/>
            <a:ext cx="6480720" cy="121264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defRPr/>
            </a:pPr>
            <a:r>
              <a:rPr lang="zh-CN" altLang="en-US" sz="2800" kern="0" dirty="0">
                <a:solidFill>
                  <a:sysClr val="window" lastClr="FFFFFF">
                    <a:lumMod val="65000"/>
                  </a:sysClr>
                </a:solidFill>
                <a:effectLst>
                  <a:innerShdw blurRad="114300">
                    <a:prstClr val="black"/>
                  </a:innerShdw>
                </a:effectLst>
              </a:rPr>
              <a:t>结构决定功能：行业协会商会脱钩的必要性</a:t>
            </a:r>
          </a:p>
        </p:txBody>
      </p:sp>
      <p:sp>
        <p:nvSpPr>
          <p:cNvPr id="30" name="TextBox 29"/>
          <p:cNvSpPr txBox="1"/>
          <p:nvPr/>
        </p:nvSpPr>
        <p:spPr>
          <a:xfrm>
            <a:off x="3042820" y="2315125"/>
            <a:ext cx="963821" cy="827919"/>
          </a:xfrm>
          <a:prstGeom prst="rect">
            <a:avLst/>
          </a:prstGeom>
          <a:noFill/>
        </p:spPr>
        <p:txBody>
          <a:bodyPr wrap="square" rtlCol="0">
            <a:spAutoFit/>
          </a:bodyPr>
          <a:lstStyle/>
          <a:p>
            <a:pPr algn="ctr" fontAlgn="base">
              <a:lnSpc>
                <a:spcPct val="130000"/>
              </a:lnSpc>
              <a:spcBef>
                <a:spcPct val="0"/>
              </a:spcBef>
              <a:spcAft>
                <a:spcPct val="0"/>
              </a:spcAft>
            </a:pPr>
            <a:r>
              <a:rPr lang="en-US" altLang="zh-CN" sz="4000" b="1" dirty="0">
                <a:solidFill>
                  <a:srgbClr val="E29804"/>
                </a:solidFill>
                <a:latin typeface="Candara" pitchFamily="34" charset="0"/>
                <a:ea typeface="微软雅黑" pitchFamily="34" charset="-122"/>
                <a:cs typeface="Calibri" pitchFamily="34" charset="0"/>
              </a:rPr>
              <a:t>01</a:t>
            </a:r>
            <a:endParaRPr lang="en-US" altLang="zh-CN" sz="4400" b="1" dirty="0">
              <a:solidFill>
                <a:srgbClr val="E29804"/>
              </a:solidFill>
              <a:latin typeface="Candara" pitchFamily="34" charset="0"/>
              <a:ea typeface="微软雅黑" pitchFamily="34" charset="-122"/>
              <a:cs typeface="Calibri" pitchFamily="34" charset="0"/>
            </a:endParaRPr>
          </a:p>
        </p:txBody>
      </p:sp>
      <p:sp>
        <p:nvSpPr>
          <p:cNvPr id="31" name="TextBox 30"/>
          <p:cNvSpPr txBox="1"/>
          <p:nvPr/>
        </p:nvSpPr>
        <p:spPr>
          <a:xfrm>
            <a:off x="5129302" y="2178708"/>
            <a:ext cx="963821" cy="827919"/>
          </a:xfrm>
          <a:prstGeom prst="rect">
            <a:avLst/>
          </a:prstGeom>
          <a:noFill/>
        </p:spPr>
        <p:txBody>
          <a:bodyPr wrap="square" rtlCol="0">
            <a:spAutoFit/>
          </a:bodyPr>
          <a:lstStyle/>
          <a:p>
            <a:pPr algn="ctr" fontAlgn="base">
              <a:lnSpc>
                <a:spcPct val="130000"/>
              </a:lnSpc>
              <a:spcBef>
                <a:spcPct val="0"/>
              </a:spcBef>
              <a:spcAft>
                <a:spcPct val="0"/>
              </a:spcAft>
            </a:pPr>
            <a:r>
              <a:rPr lang="en-US" altLang="zh-CN" sz="4000" b="1" dirty="0">
                <a:solidFill>
                  <a:srgbClr val="00B0F0"/>
                </a:solidFill>
                <a:latin typeface="Candara" pitchFamily="34" charset="0"/>
                <a:ea typeface="微软雅黑" pitchFamily="34" charset="-122"/>
                <a:cs typeface="Calibri" pitchFamily="34" charset="0"/>
              </a:rPr>
              <a:t>02</a:t>
            </a:r>
            <a:endParaRPr lang="en-US" altLang="zh-CN" sz="4400" b="1" dirty="0">
              <a:solidFill>
                <a:srgbClr val="00B0F0"/>
              </a:solidFill>
              <a:latin typeface="Candara" pitchFamily="34" charset="0"/>
              <a:ea typeface="微软雅黑" pitchFamily="34" charset="-122"/>
              <a:cs typeface="Calibri" pitchFamily="34" charset="0"/>
            </a:endParaRPr>
          </a:p>
        </p:txBody>
      </p:sp>
      <p:sp>
        <p:nvSpPr>
          <p:cNvPr id="32" name="TextBox 31"/>
          <p:cNvSpPr txBox="1"/>
          <p:nvPr/>
        </p:nvSpPr>
        <p:spPr>
          <a:xfrm>
            <a:off x="4691635" y="3962911"/>
            <a:ext cx="963821" cy="754374"/>
          </a:xfrm>
          <a:prstGeom prst="rect">
            <a:avLst/>
          </a:prstGeom>
          <a:noFill/>
        </p:spPr>
        <p:txBody>
          <a:bodyPr wrap="square" rtlCol="0">
            <a:spAutoFit/>
          </a:bodyPr>
          <a:lstStyle/>
          <a:p>
            <a:pPr algn="ctr" fontAlgn="base">
              <a:lnSpc>
                <a:spcPct val="130000"/>
              </a:lnSpc>
              <a:spcBef>
                <a:spcPct val="0"/>
              </a:spcBef>
              <a:spcAft>
                <a:spcPct val="0"/>
              </a:spcAft>
            </a:pPr>
            <a:r>
              <a:rPr lang="en-US" altLang="zh-CN" sz="3600" b="1" dirty="0">
                <a:solidFill>
                  <a:srgbClr val="E29804"/>
                </a:solidFill>
                <a:latin typeface="Candara" pitchFamily="34" charset="0"/>
                <a:ea typeface="微软雅黑" pitchFamily="34" charset="-122"/>
                <a:cs typeface="Calibri" pitchFamily="34" charset="0"/>
              </a:rPr>
              <a:t>03</a:t>
            </a:r>
            <a:endParaRPr lang="en-US" altLang="zh-CN" sz="4000" b="1" dirty="0">
              <a:solidFill>
                <a:srgbClr val="E29804"/>
              </a:solidFill>
              <a:latin typeface="Candara" pitchFamily="34" charset="0"/>
              <a:ea typeface="微软雅黑" pitchFamily="34" charset="-122"/>
              <a:cs typeface="Calibri" pitchFamily="34" charset="0"/>
            </a:endParaRPr>
          </a:p>
        </p:txBody>
      </p:sp>
      <p:sp>
        <p:nvSpPr>
          <p:cNvPr id="33" name="TextBox 32"/>
          <p:cNvSpPr txBox="1"/>
          <p:nvPr/>
        </p:nvSpPr>
        <p:spPr>
          <a:xfrm>
            <a:off x="3024909" y="3943759"/>
            <a:ext cx="963821" cy="680827"/>
          </a:xfrm>
          <a:prstGeom prst="rect">
            <a:avLst/>
          </a:prstGeom>
          <a:noFill/>
        </p:spPr>
        <p:txBody>
          <a:bodyPr wrap="square" rtlCol="0">
            <a:spAutoFit/>
          </a:bodyPr>
          <a:lstStyle/>
          <a:p>
            <a:pPr algn="ctr" fontAlgn="base">
              <a:lnSpc>
                <a:spcPct val="130000"/>
              </a:lnSpc>
              <a:spcBef>
                <a:spcPct val="0"/>
              </a:spcBef>
              <a:spcAft>
                <a:spcPct val="0"/>
              </a:spcAft>
            </a:pPr>
            <a:r>
              <a:rPr lang="en-US" altLang="zh-CN" sz="3200" b="1" dirty="0">
                <a:solidFill>
                  <a:srgbClr val="00B0F0"/>
                </a:solidFill>
                <a:latin typeface="Candara" pitchFamily="34" charset="0"/>
                <a:ea typeface="微软雅黑" pitchFamily="34" charset="-122"/>
                <a:cs typeface="Calibri" pitchFamily="34" charset="0"/>
              </a:rPr>
              <a:t>04</a:t>
            </a:r>
            <a:endParaRPr lang="en-US" altLang="zh-CN" sz="3600" b="1" dirty="0">
              <a:solidFill>
                <a:srgbClr val="00B0F0"/>
              </a:solidFill>
              <a:latin typeface="Candara" pitchFamily="34" charset="0"/>
              <a:ea typeface="微软雅黑" pitchFamily="34" charset="-122"/>
              <a:cs typeface="Calibri" pitchFamily="34" charset="0"/>
            </a:endParaRPr>
          </a:p>
        </p:txBody>
      </p:sp>
      <p:sp>
        <p:nvSpPr>
          <p:cNvPr id="34" name="TextBox 33"/>
          <p:cNvSpPr txBox="1"/>
          <p:nvPr/>
        </p:nvSpPr>
        <p:spPr>
          <a:xfrm>
            <a:off x="1592671" y="1124744"/>
            <a:ext cx="1899209" cy="707886"/>
          </a:xfrm>
          <a:prstGeom prst="rect">
            <a:avLst/>
          </a:prstGeom>
          <a:noFill/>
        </p:spPr>
        <p:txBody>
          <a:bodyPr wrap="square" rtlCol="0">
            <a:spAutoFit/>
          </a:bodyPr>
          <a:lstStyle/>
          <a:p>
            <a:pPr>
              <a:defRPr/>
            </a:pPr>
            <a:r>
              <a:rPr lang="zh-CN" altLang="en-US" sz="2000" kern="0" dirty="0" smtClean="0">
                <a:solidFill>
                  <a:sysClr val="window" lastClr="FFFFFF"/>
                </a:solidFill>
                <a:latin typeface="Arial" pitchFamily="34" charset="0"/>
                <a:ea typeface="微软雅黑" pitchFamily="34" charset="-122"/>
                <a:cs typeface="Arial" pitchFamily="34" charset="0"/>
              </a:rPr>
              <a:t>市场经济深化改革的需要</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35" name="TextBox 34"/>
          <p:cNvSpPr txBox="1"/>
          <p:nvPr/>
        </p:nvSpPr>
        <p:spPr>
          <a:xfrm>
            <a:off x="5765640" y="1373867"/>
            <a:ext cx="1899209" cy="707886"/>
          </a:xfrm>
          <a:prstGeom prst="rect">
            <a:avLst/>
          </a:prstGeom>
          <a:noFill/>
        </p:spPr>
        <p:txBody>
          <a:bodyPr wrap="square" rtlCol="0">
            <a:spAutoFit/>
          </a:bodyPr>
          <a:lstStyle/>
          <a:p>
            <a:pPr>
              <a:defRPr/>
            </a:pPr>
            <a:r>
              <a:rPr lang="zh-CN" altLang="en-US" sz="2000" kern="0" dirty="0" smtClean="0">
                <a:solidFill>
                  <a:sysClr val="window" lastClr="FFFFFF"/>
                </a:solidFill>
                <a:latin typeface="Arial" pitchFamily="34" charset="0"/>
                <a:ea typeface="微软雅黑" pitchFamily="34" charset="-122"/>
                <a:cs typeface="Arial" pitchFamily="34" charset="0"/>
              </a:rPr>
              <a:t>政府简政放权的需要</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36" name="TextBox 35"/>
          <p:cNvSpPr txBox="1"/>
          <p:nvPr/>
        </p:nvSpPr>
        <p:spPr>
          <a:xfrm>
            <a:off x="1835697" y="4686235"/>
            <a:ext cx="1539170" cy="1015663"/>
          </a:xfrm>
          <a:prstGeom prst="rect">
            <a:avLst/>
          </a:prstGeom>
          <a:noFill/>
        </p:spPr>
        <p:txBody>
          <a:bodyPr wrap="square" rtlCol="0">
            <a:spAutoFit/>
          </a:bodyPr>
          <a:lstStyle/>
          <a:p>
            <a:pPr>
              <a:defRPr/>
            </a:pPr>
            <a:r>
              <a:rPr lang="zh-CN" altLang="en-US" sz="2000" kern="0" dirty="0" smtClean="0">
                <a:solidFill>
                  <a:sysClr val="window" lastClr="FFFFFF"/>
                </a:solidFill>
                <a:latin typeface="Arial" pitchFamily="34" charset="0"/>
                <a:ea typeface="微软雅黑" pitchFamily="34" charset="-122"/>
                <a:cs typeface="Arial" pitchFamily="34" charset="0"/>
              </a:rPr>
              <a:t>国家治理体系现代化的需要</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37" name="TextBox 36"/>
          <p:cNvSpPr txBox="1"/>
          <p:nvPr/>
        </p:nvSpPr>
        <p:spPr>
          <a:xfrm>
            <a:off x="5309076" y="5013176"/>
            <a:ext cx="1639188" cy="1015663"/>
          </a:xfrm>
          <a:prstGeom prst="rect">
            <a:avLst/>
          </a:prstGeom>
          <a:noFill/>
        </p:spPr>
        <p:txBody>
          <a:bodyPr wrap="square" rtlCol="0">
            <a:spAutoFit/>
          </a:bodyPr>
          <a:lstStyle/>
          <a:p>
            <a:pPr>
              <a:defRPr/>
            </a:pPr>
            <a:r>
              <a:rPr lang="zh-CN" altLang="en-US" sz="2000" kern="0" dirty="0" smtClean="0">
                <a:solidFill>
                  <a:sysClr val="window" lastClr="FFFFFF"/>
                </a:solidFill>
                <a:latin typeface="Arial" pitchFamily="34" charset="0"/>
                <a:ea typeface="微软雅黑" pitchFamily="34" charset="-122"/>
                <a:cs typeface="Arial" pitchFamily="34" charset="0"/>
              </a:rPr>
              <a:t>行业协会商会自我发展的需要</a:t>
            </a:r>
            <a:endParaRPr lang="en-US" altLang="zh-CN" sz="2000" kern="0" dirty="0">
              <a:solidFill>
                <a:sysClr val="window" lastClr="FFFFFF"/>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3876041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rgbClr val="8064A2">
                <a:shade val="45000"/>
                <a:satMod val="135000"/>
              </a:srgbClr>
              <a:prstClr val="white"/>
            </a:duotone>
            <a:extLst>
              <a:ext uri="{28A0092B-C50C-407E-A947-70E740481C1C}">
                <a14:useLocalDpi xmlns:a14="http://schemas.microsoft.com/office/drawing/2010/main" val="0"/>
              </a:ext>
            </a:extLst>
          </a:blip>
          <a:srcRect t="14278"/>
          <a:stretch/>
        </p:blipFill>
        <p:spPr>
          <a:xfrm rot="21103506">
            <a:off x="305993" y="1083842"/>
            <a:ext cx="2732935" cy="2955967"/>
          </a:xfrm>
          <a:prstGeom prst="rect">
            <a:avLst/>
          </a:prstGeom>
        </p:spPr>
      </p:pic>
      <p:pic>
        <p:nvPicPr>
          <p:cNvPr id="15" name="图片 14"/>
          <p:cNvPicPr>
            <a:picLocks noChangeAspect="1"/>
          </p:cNvPicPr>
          <p:nvPr/>
        </p:nvPicPr>
        <p:blipFill>
          <a:blip r:embed="rId3">
            <a:duotone>
              <a:srgbClr val="4BACC6">
                <a:shade val="45000"/>
                <a:satMod val="135000"/>
              </a:srgbClr>
              <a:prstClr val="white"/>
            </a:duotone>
            <a:extLst>
              <a:ext uri="{28A0092B-C50C-407E-A947-70E740481C1C}">
                <a14:useLocalDpi xmlns:a14="http://schemas.microsoft.com/office/drawing/2010/main" val="0"/>
              </a:ext>
            </a:extLst>
          </a:blip>
          <a:stretch>
            <a:fillRect/>
          </a:stretch>
        </p:blipFill>
        <p:spPr>
          <a:xfrm>
            <a:off x="5917692" y="620688"/>
            <a:ext cx="2732935" cy="3448336"/>
          </a:xfrm>
          <a:prstGeom prst="rect">
            <a:avLst/>
          </a:prstGeom>
        </p:spPr>
      </p:pic>
      <p:pic>
        <p:nvPicPr>
          <p:cNvPr id="16" name="图片 15"/>
          <p:cNvPicPr>
            <a:picLocks noChangeAspect="1"/>
          </p:cNvPicPr>
          <p:nvPr/>
        </p:nvPicPr>
        <p:blipFill rotWithShape="1">
          <a:blip r:embed="rId3">
            <a:duotone>
              <a:srgbClr val="4F81BD">
                <a:shade val="45000"/>
                <a:satMod val="135000"/>
              </a:srgbClr>
              <a:prstClr val="white"/>
            </a:duotone>
            <a:extLst>
              <a:ext uri="{28A0092B-C50C-407E-A947-70E740481C1C}">
                <a14:useLocalDpi xmlns:a14="http://schemas.microsoft.com/office/drawing/2010/main" val="0"/>
              </a:ext>
            </a:extLst>
          </a:blip>
          <a:srcRect t="14278"/>
          <a:stretch/>
        </p:blipFill>
        <p:spPr>
          <a:xfrm rot="21103506">
            <a:off x="3126915" y="1083842"/>
            <a:ext cx="2732935" cy="2955967"/>
          </a:xfrm>
          <a:prstGeom prst="rect">
            <a:avLst/>
          </a:prstGeom>
        </p:spPr>
      </p:pic>
      <p:sp>
        <p:nvSpPr>
          <p:cNvPr id="17" name="矩形 16"/>
          <p:cNvSpPr/>
          <p:nvPr/>
        </p:nvSpPr>
        <p:spPr>
          <a:xfrm>
            <a:off x="0" y="3861048"/>
            <a:ext cx="9144000" cy="1088168"/>
          </a:xfrm>
          <a:prstGeom prst="rect">
            <a:avLst/>
          </a:prstGeom>
          <a:solidFill>
            <a:srgbClr val="4BACC6">
              <a:lumMod val="75000"/>
            </a:srgbClr>
          </a:solidFill>
          <a:ln w="25400" cap="flat" cmpd="sng" algn="ctr">
            <a:noFill/>
            <a:prstDash val="solid"/>
          </a:ln>
          <a:effectLst>
            <a:innerShdw blurRad="63500" dist="50800" dir="16200000">
              <a:prstClr val="black">
                <a:alpha val="15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8" name="矩形 17"/>
          <p:cNvSpPr/>
          <p:nvPr/>
        </p:nvSpPr>
        <p:spPr>
          <a:xfrm>
            <a:off x="0" y="4653136"/>
            <a:ext cx="9144000" cy="172645"/>
          </a:xfrm>
          <a:prstGeom prst="rect">
            <a:avLst/>
          </a:prstGeom>
          <a:solidFill>
            <a:srgbClr val="FFFFFF">
              <a:alpha val="41961"/>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9" name="TextBox 18"/>
          <p:cNvSpPr txBox="1"/>
          <p:nvPr/>
        </p:nvSpPr>
        <p:spPr>
          <a:xfrm>
            <a:off x="1763688" y="3955703"/>
            <a:ext cx="5372019" cy="584775"/>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zh-CN" altLang="en-US" sz="3200" kern="0" dirty="0" smtClean="0">
                <a:solidFill>
                  <a:sysClr val="window" lastClr="FFFFFF"/>
                </a:solidFill>
              </a:rPr>
              <a:t>市场经济深化改革的需要</a:t>
            </a:r>
            <a:endParaRPr lang="zh-CN" altLang="en-US" sz="3200" kern="0" dirty="0">
              <a:solidFill>
                <a:sysClr val="window" lastClr="FFFFFF"/>
              </a:solidFill>
            </a:endParaRPr>
          </a:p>
        </p:txBody>
      </p:sp>
      <p:sp>
        <p:nvSpPr>
          <p:cNvPr id="20" name="TextBox 19"/>
          <p:cNvSpPr txBox="1"/>
          <p:nvPr/>
        </p:nvSpPr>
        <p:spPr>
          <a:xfrm>
            <a:off x="1115616" y="1628800"/>
            <a:ext cx="1296144"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600" dirty="0" smtClean="0">
                <a:solidFill>
                  <a:sysClr val="window" lastClr="FFFFFF"/>
                </a:solidFill>
                <a:effectLst>
                  <a:glow rad="139700">
                    <a:srgbClr val="8064A2">
                      <a:satMod val="175000"/>
                      <a:alpha val="40000"/>
                    </a:srgbClr>
                  </a:glow>
                </a:effectLst>
              </a:rPr>
              <a:t>企业自主性</a:t>
            </a:r>
            <a:endParaRPr lang="zh-CN" altLang="en-US" sz="1600" dirty="0">
              <a:solidFill>
                <a:sysClr val="window" lastClr="FFFFFF"/>
              </a:solidFill>
              <a:effectLst>
                <a:glow rad="139700">
                  <a:srgbClr val="8064A2">
                    <a:satMod val="175000"/>
                    <a:alpha val="40000"/>
                  </a:srgbClr>
                </a:glow>
              </a:effectLst>
            </a:endParaRPr>
          </a:p>
        </p:txBody>
      </p:sp>
      <p:sp>
        <p:nvSpPr>
          <p:cNvPr id="21" name="TextBox 20"/>
          <p:cNvSpPr txBox="1"/>
          <p:nvPr/>
        </p:nvSpPr>
        <p:spPr>
          <a:xfrm>
            <a:off x="3779912" y="1636032"/>
            <a:ext cx="1512168"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600" dirty="0" smtClean="0">
                <a:solidFill>
                  <a:sysClr val="window" lastClr="FFFFFF"/>
                </a:solidFill>
                <a:effectLst>
                  <a:glow rad="139700">
                    <a:srgbClr val="002060">
                      <a:alpha val="40000"/>
                    </a:srgbClr>
                  </a:glow>
                </a:effectLst>
              </a:rPr>
              <a:t>市场自由竞争</a:t>
            </a:r>
            <a:endParaRPr lang="zh-CN" altLang="en-US" sz="1600" dirty="0">
              <a:solidFill>
                <a:sysClr val="window" lastClr="FFFFFF"/>
              </a:solidFill>
              <a:effectLst>
                <a:glow rad="139700">
                  <a:srgbClr val="002060">
                    <a:alpha val="40000"/>
                  </a:srgbClr>
                </a:glow>
              </a:effectLst>
            </a:endParaRPr>
          </a:p>
        </p:txBody>
      </p:sp>
      <p:sp>
        <p:nvSpPr>
          <p:cNvPr id="22" name="TextBox 21"/>
          <p:cNvSpPr txBox="1"/>
          <p:nvPr/>
        </p:nvSpPr>
        <p:spPr>
          <a:xfrm>
            <a:off x="6545360" y="1685973"/>
            <a:ext cx="1699048"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600" dirty="0" smtClean="0">
                <a:solidFill>
                  <a:sysClr val="window" lastClr="FFFFFF"/>
                </a:solidFill>
                <a:effectLst>
                  <a:glow rad="139700">
                    <a:srgbClr val="4BACC6">
                      <a:lumMod val="50000"/>
                      <a:alpha val="40000"/>
                    </a:srgbClr>
                  </a:glow>
                </a:effectLst>
              </a:rPr>
              <a:t>市场和企业创新</a:t>
            </a:r>
            <a:endParaRPr lang="zh-CN" altLang="en-US" sz="1600" dirty="0">
              <a:solidFill>
                <a:sysClr val="window" lastClr="FFFFFF"/>
              </a:solidFill>
              <a:effectLst>
                <a:glow rad="139700">
                  <a:srgbClr val="4BACC6">
                    <a:lumMod val="50000"/>
                    <a:alpha val="40000"/>
                  </a:srgbClr>
                </a:glow>
              </a:effectLst>
            </a:endParaRPr>
          </a:p>
        </p:txBody>
      </p:sp>
      <p:sp>
        <p:nvSpPr>
          <p:cNvPr id="23" name="TextBox 22"/>
          <p:cNvSpPr txBox="1"/>
          <p:nvPr/>
        </p:nvSpPr>
        <p:spPr>
          <a:xfrm>
            <a:off x="827584" y="2205613"/>
            <a:ext cx="1872207" cy="646331"/>
          </a:xfrm>
          <a:prstGeom prst="rect">
            <a:avLst/>
          </a:prstGeom>
          <a:noFill/>
        </p:spPr>
        <p:txBody>
          <a:bodyPr wrap="square" rtlCol="0">
            <a:spAutoFit/>
          </a:bodyPr>
          <a:lstStyle/>
          <a:p>
            <a:pPr>
              <a:defRPr/>
            </a:pPr>
            <a:r>
              <a:rPr lang="zh-CN" altLang="en-US" kern="0" dirty="0" smtClean="0">
                <a:solidFill>
                  <a:sysClr val="window" lastClr="FFFFFF"/>
                </a:solidFill>
                <a:latin typeface="Arial" pitchFamily="34" charset="0"/>
                <a:ea typeface="微软雅黑" pitchFamily="34" charset="-122"/>
                <a:cs typeface="Arial" pitchFamily="34" charset="0"/>
              </a:rPr>
              <a:t>企业自主经营</a:t>
            </a:r>
            <a:r>
              <a:rPr lang="en-US" altLang="zh-CN" kern="0" dirty="0" smtClean="0">
                <a:solidFill>
                  <a:sysClr val="window" lastClr="FFFFFF"/>
                </a:solidFill>
                <a:latin typeface="Arial" pitchFamily="34" charset="0"/>
                <a:ea typeface="微软雅黑" pitchFamily="34" charset="-122"/>
                <a:cs typeface="Arial" pitchFamily="34" charset="0"/>
              </a:rPr>
              <a:t>.</a:t>
            </a:r>
          </a:p>
          <a:p>
            <a:pPr>
              <a:defRPr/>
            </a:pPr>
            <a:r>
              <a:rPr lang="zh-CN" altLang="en-US" kern="0" dirty="0" smtClean="0">
                <a:solidFill>
                  <a:sysClr val="window" lastClr="FFFFFF"/>
                </a:solidFill>
                <a:latin typeface="Arial" pitchFamily="34" charset="0"/>
                <a:ea typeface="微软雅黑" pitchFamily="34" charset="-122"/>
                <a:cs typeface="Arial" pitchFamily="34" charset="0"/>
              </a:rPr>
              <a:t>企业减负</a:t>
            </a:r>
            <a:endParaRPr lang="en-US" altLang="zh-CN" kern="0" dirty="0" smtClean="0">
              <a:solidFill>
                <a:sysClr val="window" lastClr="FFFFFF"/>
              </a:solidFill>
              <a:latin typeface="Arial" pitchFamily="34" charset="0"/>
              <a:ea typeface="微软雅黑" pitchFamily="34" charset="-122"/>
              <a:cs typeface="Arial" pitchFamily="34" charset="0"/>
            </a:endParaRPr>
          </a:p>
        </p:txBody>
      </p:sp>
      <p:sp>
        <p:nvSpPr>
          <p:cNvPr id="24" name="TextBox 23"/>
          <p:cNvSpPr txBox="1"/>
          <p:nvPr/>
        </p:nvSpPr>
        <p:spPr>
          <a:xfrm>
            <a:off x="3678760" y="2205613"/>
            <a:ext cx="1872207" cy="646331"/>
          </a:xfrm>
          <a:prstGeom prst="rect">
            <a:avLst/>
          </a:prstGeom>
          <a:noFill/>
        </p:spPr>
        <p:txBody>
          <a:bodyPr wrap="square" rtlCol="0">
            <a:spAutoFit/>
          </a:bodyPr>
          <a:lstStyle/>
          <a:p>
            <a:pPr>
              <a:defRPr/>
            </a:pPr>
            <a:r>
              <a:rPr lang="zh-CN" altLang="en-US" kern="0" dirty="0" smtClean="0">
                <a:solidFill>
                  <a:sysClr val="window" lastClr="FFFFFF"/>
                </a:solidFill>
                <a:latin typeface="Arial" pitchFamily="34" charset="0"/>
                <a:ea typeface="微软雅黑" pitchFamily="34" charset="-122"/>
                <a:cs typeface="Arial" pitchFamily="34" charset="0"/>
              </a:rPr>
              <a:t>减少政府干预</a:t>
            </a:r>
            <a:endParaRPr lang="en-US" altLang="zh-CN" kern="0" dirty="0" smtClean="0">
              <a:solidFill>
                <a:sysClr val="window" lastClr="FFFFFF"/>
              </a:solidFill>
              <a:latin typeface="Arial" pitchFamily="34" charset="0"/>
              <a:ea typeface="微软雅黑" pitchFamily="34" charset="-122"/>
              <a:cs typeface="Arial" pitchFamily="34" charset="0"/>
            </a:endParaRPr>
          </a:p>
          <a:p>
            <a:pPr>
              <a:defRPr/>
            </a:pPr>
            <a:r>
              <a:rPr lang="zh-CN" altLang="en-US" kern="0" dirty="0" smtClean="0">
                <a:solidFill>
                  <a:sysClr val="window" lastClr="FFFFFF"/>
                </a:solidFill>
                <a:latin typeface="Arial" pitchFamily="34" charset="0"/>
                <a:ea typeface="微软雅黑" pitchFamily="34" charset="-122"/>
                <a:cs typeface="Arial" pitchFamily="34" charset="0"/>
              </a:rPr>
              <a:t>减少垄断</a:t>
            </a:r>
            <a:endParaRPr lang="en-US" altLang="zh-CN" kern="0" dirty="0">
              <a:solidFill>
                <a:sysClr val="window" lastClr="FFFFFF"/>
              </a:solidFill>
              <a:latin typeface="Arial" pitchFamily="34" charset="0"/>
              <a:ea typeface="微软雅黑" pitchFamily="34" charset="-122"/>
              <a:cs typeface="Arial" pitchFamily="34" charset="0"/>
            </a:endParaRPr>
          </a:p>
        </p:txBody>
      </p:sp>
      <p:sp>
        <p:nvSpPr>
          <p:cNvPr id="25" name="TextBox 24"/>
          <p:cNvSpPr txBox="1"/>
          <p:nvPr/>
        </p:nvSpPr>
        <p:spPr>
          <a:xfrm>
            <a:off x="6545360" y="2084771"/>
            <a:ext cx="1872207" cy="830997"/>
          </a:xfrm>
          <a:prstGeom prst="rect">
            <a:avLst/>
          </a:prstGeom>
          <a:noFill/>
        </p:spPr>
        <p:txBody>
          <a:bodyPr wrap="square" rtlCol="0">
            <a:spAutoFit/>
          </a:bodyPr>
          <a:lstStyle/>
          <a:p>
            <a:pPr>
              <a:defRPr/>
            </a:pPr>
            <a:r>
              <a:rPr lang="zh-CN" altLang="en-US" sz="1600" kern="0" dirty="0" smtClean="0">
                <a:solidFill>
                  <a:sysClr val="window" lastClr="FFFFFF"/>
                </a:solidFill>
                <a:latin typeface="Arial" pitchFamily="34" charset="0"/>
                <a:ea typeface="微软雅黑" pitchFamily="34" charset="-122"/>
                <a:cs typeface="Arial" pitchFamily="34" charset="0"/>
              </a:rPr>
              <a:t>产学研的桥梁</a:t>
            </a:r>
            <a:endParaRPr lang="en-US" altLang="zh-CN" sz="1600" kern="0" dirty="0" smtClean="0">
              <a:solidFill>
                <a:sysClr val="window" lastClr="FFFFFF"/>
              </a:solidFill>
              <a:latin typeface="Arial" pitchFamily="34" charset="0"/>
              <a:ea typeface="微软雅黑" pitchFamily="34" charset="-122"/>
              <a:cs typeface="Arial" pitchFamily="34" charset="0"/>
            </a:endParaRPr>
          </a:p>
          <a:p>
            <a:pPr>
              <a:defRPr/>
            </a:pPr>
            <a:r>
              <a:rPr lang="zh-CN" altLang="en-US" sz="1600" kern="0" dirty="0" smtClean="0">
                <a:solidFill>
                  <a:sysClr val="window" lastClr="FFFFFF"/>
                </a:solidFill>
                <a:latin typeface="Arial" pitchFamily="34" charset="0"/>
                <a:ea typeface="微软雅黑" pitchFamily="34" charset="-122"/>
                <a:cs typeface="Arial" pitchFamily="34" charset="0"/>
              </a:rPr>
              <a:t>行业竞争的能力</a:t>
            </a:r>
            <a:endParaRPr lang="en-US" altLang="zh-CN" sz="1600" kern="0" dirty="0" smtClean="0">
              <a:solidFill>
                <a:sysClr val="window" lastClr="FFFFFF"/>
              </a:solidFill>
              <a:latin typeface="Arial" pitchFamily="34" charset="0"/>
              <a:ea typeface="微软雅黑" pitchFamily="34" charset="-122"/>
              <a:cs typeface="Arial" pitchFamily="34" charset="0"/>
            </a:endParaRPr>
          </a:p>
          <a:p>
            <a:pPr>
              <a:defRPr/>
            </a:pPr>
            <a:r>
              <a:rPr lang="zh-CN" altLang="en-US" sz="1600" kern="0" dirty="0" smtClean="0">
                <a:solidFill>
                  <a:sysClr val="window" lastClr="FFFFFF"/>
                </a:solidFill>
                <a:latin typeface="Arial" pitchFamily="34" charset="0"/>
                <a:ea typeface="微软雅黑" pitchFamily="34" charset="-122"/>
                <a:cs typeface="Arial" pitchFamily="34" charset="0"/>
              </a:rPr>
              <a:t>集团创新的动力</a:t>
            </a:r>
            <a:endParaRPr lang="en-US" altLang="zh-CN" sz="1600" kern="0" dirty="0">
              <a:solidFill>
                <a:sysClr val="window" lastClr="FFFFFF"/>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46832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rot="19483805">
            <a:off x="2021461" y="3472423"/>
            <a:ext cx="5026773" cy="139567"/>
          </a:xfrm>
          <a:prstGeom prst="roundRect">
            <a:avLst/>
          </a:prstGeom>
          <a:gradFill flip="none" rotWithShape="1">
            <a:gsLst>
              <a:gs pos="100000">
                <a:srgbClr val="676767"/>
              </a:gs>
              <a:gs pos="0">
                <a:sysClr val="window" lastClr="FFFFFF">
                  <a:lumMod val="65000"/>
                  <a:shade val="30000"/>
                  <a:satMod val="115000"/>
                </a:sysClr>
              </a:gs>
              <a:gs pos="50000">
                <a:sysClr val="window" lastClr="FFFFFF">
                  <a:lumMod val="65000"/>
                  <a:shade val="67500"/>
                  <a:satMod val="115000"/>
                </a:sysClr>
              </a:gs>
              <a:gs pos="73000">
                <a:sysClr val="window" lastClr="FFFFFF">
                  <a:lumMod val="65000"/>
                  <a:shade val="100000"/>
                  <a:satMod val="115000"/>
                </a:sysClr>
              </a:gs>
            </a:gsLst>
            <a:lin ang="5400000" scaled="1"/>
            <a:tileRect/>
          </a:gradFill>
          <a:ln w="25400" cap="flat" cmpd="sng" algn="ctr">
            <a:noFill/>
            <a:prstDash val="solid"/>
          </a:ln>
          <a:effectLst>
            <a:innerShdw blurRad="114300">
              <a:prstClr val="black"/>
            </a:innerShdw>
          </a:effectLst>
        </p:spPr>
        <p:txBody>
          <a:bodyPr rtlCol="0" anchor="ctr"/>
          <a:lstStyle/>
          <a:p>
            <a:pPr algn="ctr">
              <a:defRPr/>
            </a:pPr>
            <a:endParaRPr lang="zh-CN" altLang="en-US" kern="0">
              <a:solidFill>
                <a:sysClr val="window" lastClr="FFFFFF"/>
              </a:solidFill>
              <a:latin typeface="Calibri"/>
            </a:endParaRPr>
          </a:p>
        </p:txBody>
      </p:sp>
      <p:sp>
        <p:nvSpPr>
          <p:cNvPr id="21" name="圆角矩形 20"/>
          <p:cNvSpPr/>
          <p:nvPr/>
        </p:nvSpPr>
        <p:spPr>
          <a:xfrm rot="2402444">
            <a:off x="2130620" y="3559731"/>
            <a:ext cx="5026773" cy="139567"/>
          </a:xfrm>
          <a:prstGeom prst="roundRect">
            <a:avLst/>
          </a:prstGeom>
          <a:gradFill flip="none" rotWithShape="1">
            <a:gsLst>
              <a:gs pos="100000">
                <a:srgbClr val="676767"/>
              </a:gs>
              <a:gs pos="0">
                <a:sysClr val="window" lastClr="FFFFFF">
                  <a:lumMod val="65000"/>
                  <a:shade val="30000"/>
                  <a:satMod val="115000"/>
                </a:sysClr>
              </a:gs>
              <a:gs pos="50000">
                <a:sysClr val="window" lastClr="FFFFFF">
                  <a:lumMod val="65000"/>
                  <a:shade val="67500"/>
                  <a:satMod val="115000"/>
                </a:sysClr>
              </a:gs>
              <a:gs pos="73000">
                <a:sysClr val="window" lastClr="FFFFFF">
                  <a:lumMod val="65000"/>
                  <a:shade val="100000"/>
                  <a:satMod val="115000"/>
                </a:sysClr>
              </a:gs>
            </a:gsLst>
            <a:lin ang="5400000" scaled="1"/>
            <a:tileRect/>
          </a:gradFill>
          <a:ln w="25400" cap="flat" cmpd="sng" algn="ctr">
            <a:noFill/>
            <a:prstDash val="solid"/>
          </a:ln>
          <a:effectLst>
            <a:innerShdw blurRad="114300">
              <a:prstClr val="black"/>
            </a:innerShdw>
          </a:effectLst>
        </p:spPr>
        <p:txBody>
          <a:bodyPr rtlCol="0" anchor="ctr"/>
          <a:lstStyle/>
          <a:p>
            <a:pPr algn="ctr">
              <a:defRPr/>
            </a:pPr>
            <a:endParaRPr lang="zh-CN" altLang="en-US" kern="0">
              <a:solidFill>
                <a:sysClr val="window" lastClr="FFFFFF"/>
              </a:solidFill>
              <a:latin typeface="Calibri"/>
            </a:endParaRPr>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622" y="2158880"/>
            <a:ext cx="2552073" cy="2552073"/>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064" y="620688"/>
            <a:ext cx="1802703" cy="1802703"/>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272416"/>
            <a:ext cx="1802703" cy="1802703"/>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4694" y="4497934"/>
            <a:ext cx="1802703" cy="1802703"/>
          </a:xfrm>
          <a:prstGeom prst="rect">
            <a:avLst/>
          </a:prstGeom>
        </p:spPr>
      </p:pic>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5681" y="817836"/>
            <a:ext cx="1802703" cy="1802703"/>
          </a:xfrm>
          <a:prstGeom prst="rect">
            <a:avLst/>
          </a:prstGeom>
        </p:spPr>
      </p:pic>
      <p:sp>
        <p:nvSpPr>
          <p:cNvPr id="27" name="TextBox 26"/>
          <p:cNvSpPr txBox="1"/>
          <p:nvPr/>
        </p:nvSpPr>
        <p:spPr>
          <a:xfrm>
            <a:off x="3757533" y="2985826"/>
            <a:ext cx="1611656" cy="128766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80000"/>
              </a:lnSpc>
              <a:defRPr/>
            </a:pPr>
            <a:r>
              <a:rPr lang="zh-CN" altLang="en-US" sz="3200" kern="0" dirty="0" smtClean="0">
                <a:solidFill>
                  <a:sysClr val="windowText" lastClr="000000"/>
                </a:solidFill>
                <a:effectLst>
                  <a:outerShdw dist="38100" dir="5400000" algn="t" rotWithShape="0">
                    <a:sysClr val="window" lastClr="FFFFFF">
                      <a:alpha val="40000"/>
                    </a:sysClr>
                  </a:outerShdw>
                </a:effectLst>
                <a:latin typeface="Bell MT" pitchFamily="18" charset="0"/>
                <a:cs typeface="Arial" pitchFamily="34" charset="0"/>
              </a:rPr>
              <a:t>政府简政放权的需要</a:t>
            </a:r>
            <a:endParaRPr lang="zh-CN" altLang="en-US" sz="3200" kern="0" dirty="0">
              <a:solidFill>
                <a:sysClr val="windowText" lastClr="000000"/>
              </a:solidFill>
              <a:effectLst>
                <a:outerShdw dist="38100" dir="5400000" algn="t" rotWithShape="0">
                  <a:sysClr val="window" lastClr="FFFFFF">
                    <a:alpha val="40000"/>
                  </a:sysClr>
                </a:outerShdw>
              </a:effectLst>
              <a:latin typeface="Bell MT" pitchFamily="18" charset="0"/>
              <a:cs typeface="Arial" pitchFamily="34" charset="0"/>
            </a:endParaRPr>
          </a:p>
        </p:txBody>
      </p:sp>
      <p:sp>
        <p:nvSpPr>
          <p:cNvPr id="28" name="TextBox 27"/>
          <p:cNvSpPr txBox="1"/>
          <p:nvPr/>
        </p:nvSpPr>
        <p:spPr>
          <a:xfrm>
            <a:off x="1619672" y="1268760"/>
            <a:ext cx="1274392" cy="499752"/>
          </a:xfrm>
          <a:prstGeom prst="rect">
            <a:avLst/>
          </a:prstGeom>
          <a:noFill/>
        </p:spPr>
        <p:txBody>
          <a:bodyPr wrap="square" rtlCol="0">
            <a:spAutoFit/>
          </a:bodyPr>
          <a:lstStyle>
            <a:defPPr>
              <a:defRPr lang="zh-CN"/>
            </a:defPPr>
            <a:lvl1pPr marR="0" lvl="0" indent="0" algn="ctr" fontAlgn="auto">
              <a:lnSpc>
                <a:spcPct val="80000"/>
              </a:lnSpc>
              <a:spcBef>
                <a:spcPts val="0"/>
              </a:spcBef>
              <a:spcAft>
                <a:spcPts val="0"/>
              </a:spcAft>
              <a:buClrTx/>
              <a:buSzTx/>
              <a:buFontTx/>
              <a:buNone/>
              <a:tabLst/>
              <a:defRPr kumimoji="0" sz="4400" b="1" i="0" u="none" strike="noStrike" kern="0" cap="none" spc="0" normalizeH="0" baseline="0">
                <a:ln>
                  <a:noFill/>
                </a:ln>
                <a:solidFill>
                  <a:sysClr val="windowText" lastClr="000000"/>
                </a:solidFill>
                <a:effectLst>
                  <a:outerShdw dist="38100" dir="5400000" algn="t" rotWithShape="0">
                    <a:schemeClr val="bg1">
                      <a:alpha val="40000"/>
                    </a:schemeClr>
                  </a:outerShdw>
                </a:effectLst>
                <a:uLnTx/>
                <a:uFillTx/>
                <a:latin typeface="Bell MT" pitchFamily="18" charset="0"/>
                <a:ea typeface="微软雅黑" pitchFamily="34" charset="-122"/>
                <a:cs typeface="Arial" pitchFamily="34" charset="0"/>
              </a:defRPr>
            </a:lvl1pPr>
          </a:lstStyle>
          <a:p>
            <a:pPr>
              <a:defRPr/>
            </a:pPr>
            <a:r>
              <a:rPr lang="zh-CN" altLang="en-US" sz="3200" dirty="0" smtClean="0">
                <a:solidFill>
                  <a:sysClr val="windowText" lastClr="000000">
                    <a:lumMod val="85000"/>
                    <a:lumOff val="15000"/>
                  </a:sysClr>
                </a:solidFill>
                <a:effectLst>
                  <a:outerShdw dist="38100" dir="5400000" algn="t" rotWithShape="0">
                    <a:sysClr val="window" lastClr="FFFFFF">
                      <a:alpha val="40000"/>
                    </a:sysClr>
                  </a:outerShdw>
                </a:effectLst>
              </a:rPr>
              <a:t>简政</a:t>
            </a:r>
            <a:endParaRPr lang="zh-CN" altLang="en-US" sz="3200" dirty="0">
              <a:solidFill>
                <a:sysClr val="windowText" lastClr="000000">
                  <a:lumMod val="85000"/>
                  <a:lumOff val="15000"/>
                </a:sysClr>
              </a:solidFill>
              <a:effectLst>
                <a:outerShdw dist="38100" dir="5400000" algn="t" rotWithShape="0">
                  <a:sysClr val="window" lastClr="FFFFFF">
                    <a:alpha val="40000"/>
                  </a:sysClr>
                </a:outerShdw>
              </a:effectLst>
            </a:endParaRPr>
          </a:p>
        </p:txBody>
      </p:sp>
      <p:sp>
        <p:nvSpPr>
          <p:cNvPr id="29" name="TextBox 28"/>
          <p:cNvSpPr txBox="1"/>
          <p:nvPr/>
        </p:nvSpPr>
        <p:spPr>
          <a:xfrm>
            <a:off x="3205531" y="1034733"/>
            <a:ext cx="1582493" cy="307777"/>
          </a:xfrm>
          <a:prstGeom prst="rect">
            <a:avLst/>
          </a:prstGeom>
          <a:noFill/>
        </p:spPr>
        <p:txBody>
          <a:bodyPr wrap="square" rtlCol="0">
            <a:spAutoFit/>
          </a:bodyPr>
          <a:lstStyle/>
          <a:p>
            <a:pPr>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减少干预</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30" name="TextBox 29"/>
          <p:cNvSpPr txBox="1"/>
          <p:nvPr/>
        </p:nvSpPr>
        <p:spPr>
          <a:xfrm>
            <a:off x="6466275" y="1556927"/>
            <a:ext cx="1274392" cy="499752"/>
          </a:xfrm>
          <a:prstGeom prst="rect">
            <a:avLst/>
          </a:prstGeom>
          <a:noFill/>
        </p:spPr>
        <p:txBody>
          <a:bodyPr wrap="square" rtlCol="0">
            <a:spAutoFit/>
          </a:bodyPr>
          <a:lstStyle>
            <a:defPPr>
              <a:defRPr lang="zh-CN"/>
            </a:defPPr>
            <a:lvl1pPr marR="0" lvl="0" indent="0" algn="ctr" fontAlgn="auto">
              <a:lnSpc>
                <a:spcPct val="80000"/>
              </a:lnSpc>
              <a:spcBef>
                <a:spcPts val="0"/>
              </a:spcBef>
              <a:spcAft>
                <a:spcPts val="0"/>
              </a:spcAft>
              <a:buClrTx/>
              <a:buSzTx/>
              <a:buFontTx/>
              <a:buNone/>
              <a:tabLst/>
              <a:defRPr kumimoji="0" sz="4400" b="1" i="0" u="none" strike="noStrike" kern="0" cap="none" spc="0" normalizeH="0" baseline="0">
                <a:ln>
                  <a:noFill/>
                </a:ln>
                <a:solidFill>
                  <a:sysClr val="windowText" lastClr="000000"/>
                </a:solidFill>
                <a:effectLst>
                  <a:outerShdw dist="38100" dir="5400000" algn="t" rotWithShape="0">
                    <a:schemeClr val="bg1">
                      <a:alpha val="40000"/>
                    </a:schemeClr>
                  </a:outerShdw>
                </a:effectLst>
                <a:uLnTx/>
                <a:uFillTx/>
                <a:latin typeface="Bell MT" pitchFamily="18" charset="0"/>
                <a:ea typeface="微软雅黑" pitchFamily="34" charset="-122"/>
                <a:cs typeface="Arial" pitchFamily="34" charset="0"/>
              </a:defRPr>
            </a:lvl1pPr>
          </a:lstStyle>
          <a:p>
            <a:pPr>
              <a:defRPr/>
            </a:pPr>
            <a:r>
              <a:rPr lang="zh-CN" altLang="en-US" sz="3200" dirty="0">
                <a:solidFill>
                  <a:sysClr val="windowText" lastClr="000000">
                    <a:lumMod val="85000"/>
                    <a:lumOff val="15000"/>
                  </a:sysClr>
                </a:solidFill>
                <a:effectLst>
                  <a:outerShdw dist="38100" dir="5400000" algn="t" rotWithShape="0">
                    <a:sysClr val="window" lastClr="FFFFFF">
                      <a:alpha val="40000"/>
                    </a:sysClr>
                  </a:outerShdw>
                </a:effectLst>
              </a:rPr>
              <a:t>简</a:t>
            </a:r>
            <a:r>
              <a:rPr lang="zh-CN" altLang="en-US" sz="3200" dirty="0" smtClean="0">
                <a:solidFill>
                  <a:sysClr val="windowText" lastClr="000000">
                    <a:lumMod val="85000"/>
                    <a:lumOff val="15000"/>
                  </a:sysClr>
                </a:solidFill>
                <a:effectLst>
                  <a:outerShdw dist="38100" dir="5400000" algn="t" rotWithShape="0">
                    <a:sysClr val="window" lastClr="FFFFFF">
                      <a:alpha val="40000"/>
                    </a:sysClr>
                  </a:outerShdw>
                </a:effectLst>
              </a:rPr>
              <a:t>政</a:t>
            </a:r>
            <a:endParaRPr lang="zh-CN" altLang="en-US" sz="3200" dirty="0">
              <a:solidFill>
                <a:sysClr val="windowText" lastClr="000000">
                  <a:lumMod val="85000"/>
                  <a:lumOff val="15000"/>
                </a:sysClr>
              </a:solidFill>
              <a:effectLst>
                <a:outerShdw dist="38100" dir="5400000" algn="t" rotWithShape="0">
                  <a:sysClr val="window" lastClr="FFFFFF">
                    <a:alpha val="40000"/>
                  </a:sysClr>
                </a:outerShdw>
              </a:effectLst>
            </a:endParaRPr>
          </a:p>
        </p:txBody>
      </p:sp>
      <p:sp>
        <p:nvSpPr>
          <p:cNvPr id="31" name="TextBox 30"/>
          <p:cNvSpPr txBox="1"/>
          <p:nvPr/>
        </p:nvSpPr>
        <p:spPr>
          <a:xfrm>
            <a:off x="6445891" y="2675407"/>
            <a:ext cx="1582493" cy="307777"/>
          </a:xfrm>
          <a:prstGeom prst="rect">
            <a:avLst/>
          </a:prstGeom>
          <a:noFill/>
        </p:spPr>
        <p:txBody>
          <a:bodyPr wrap="square" rtlCol="0">
            <a:spAutoFit/>
          </a:bodyPr>
          <a:lstStyle/>
          <a:p>
            <a:pPr>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降低成本</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32" name="TextBox 31"/>
          <p:cNvSpPr txBox="1"/>
          <p:nvPr/>
        </p:nvSpPr>
        <p:spPr>
          <a:xfrm>
            <a:off x="6104552" y="5244845"/>
            <a:ext cx="1274392" cy="503921"/>
          </a:xfrm>
          <a:prstGeom prst="rect">
            <a:avLst/>
          </a:prstGeom>
          <a:noFill/>
        </p:spPr>
        <p:txBody>
          <a:bodyPr wrap="square" rtlCol="0">
            <a:spAutoFit/>
          </a:bodyPr>
          <a:lstStyle>
            <a:defPPr>
              <a:defRPr lang="zh-CN"/>
            </a:defPPr>
            <a:lvl1pPr marR="0" lvl="0" indent="0" algn="ctr" fontAlgn="auto">
              <a:lnSpc>
                <a:spcPct val="80000"/>
              </a:lnSpc>
              <a:spcBef>
                <a:spcPts val="0"/>
              </a:spcBef>
              <a:spcAft>
                <a:spcPts val="0"/>
              </a:spcAft>
              <a:buClrTx/>
              <a:buSzTx/>
              <a:buFontTx/>
              <a:buNone/>
              <a:tabLst/>
              <a:defRPr kumimoji="0" sz="4400" b="1" i="0" u="none" strike="noStrike" kern="0" cap="none" spc="0" normalizeH="0" baseline="0">
                <a:ln>
                  <a:noFill/>
                </a:ln>
                <a:solidFill>
                  <a:sysClr val="windowText" lastClr="000000"/>
                </a:solidFill>
                <a:effectLst>
                  <a:outerShdw dist="38100" dir="5400000" algn="t" rotWithShape="0">
                    <a:schemeClr val="bg1">
                      <a:alpha val="40000"/>
                    </a:schemeClr>
                  </a:outerShdw>
                </a:effectLst>
                <a:uLnTx/>
                <a:uFillTx/>
                <a:latin typeface="Bell MT" pitchFamily="18" charset="0"/>
                <a:ea typeface="微软雅黑" pitchFamily="34" charset="-122"/>
                <a:cs typeface="Arial" pitchFamily="34" charset="0"/>
              </a:defRPr>
            </a:lvl1pPr>
          </a:lstStyle>
          <a:p>
            <a:pPr>
              <a:defRPr/>
            </a:pPr>
            <a:r>
              <a:rPr lang="zh-CN" altLang="en-US" sz="3200" dirty="0">
                <a:solidFill>
                  <a:sysClr val="windowText" lastClr="000000">
                    <a:lumMod val="85000"/>
                    <a:lumOff val="15000"/>
                  </a:sysClr>
                </a:solidFill>
                <a:effectLst>
                  <a:outerShdw dist="38100" dir="5400000" algn="t" rotWithShape="0">
                    <a:sysClr val="window" lastClr="FFFFFF">
                      <a:alpha val="40000"/>
                    </a:sysClr>
                  </a:outerShdw>
                </a:effectLst>
              </a:rPr>
              <a:t>放权</a:t>
            </a:r>
          </a:p>
        </p:txBody>
      </p:sp>
      <p:sp>
        <p:nvSpPr>
          <p:cNvPr id="33" name="TextBox 32"/>
          <p:cNvSpPr txBox="1"/>
          <p:nvPr/>
        </p:nvSpPr>
        <p:spPr>
          <a:xfrm>
            <a:off x="4292201" y="5229200"/>
            <a:ext cx="1582493" cy="307777"/>
          </a:xfrm>
          <a:prstGeom prst="rect">
            <a:avLst/>
          </a:prstGeom>
          <a:noFill/>
        </p:spPr>
        <p:txBody>
          <a:bodyPr wrap="square" rtlCol="0">
            <a:spAutoFit/>
          </a:bodyPr>
          <a:lstStyle/>
          <a:p>
            <a:pPr>
              <a:defRPr/>
            </a:pP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放管服</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34" name="TextBox 33"/>
          <p:cNvSpPr txBox="1"/>
          <p:nvPr/>
        </p:nvSpPr>
        <p:spPr>
          <a:xfrm>
            <a:off x="1487807" y="5010818"/>
            <a:ext cx="1274392" cy="503921"/>
          </a:xfrm>
          <a:prstGeom prst="rect">
            <a:avLst/>
          </a:prstGeom>
          <a:noFill/>
        </p:spPr>
        <p:txBody>
          <a:bodyPr wrap="square" rtlCol="0">
            <a:spAutoFit/>
          </a:bodyPr>
          <a:lstStyle>
            <a:defPPr>
              <a:defRPr lang="zh-CN"/>
            </a:defPPr>
            <a:lvl1pPr marR="0" lvl="0" indent="0" algn="ctr" fontAlgn="auto">
              <a:lnSpc>
                <a:spcPct val="80000"/>
              </a:lnSpc>
              <a:spcBef>
                <a:spcPts val="0"/>
              </a:spcBef>
              <a:spcAft>
                <a:spcPts val="0"/>
              </a:spcAft>
              <a:buClrTx/>
              <a:buSzTx/>
              <a:buFontTx/>
              <a:buNone/>
              <a:tabLst/>
              <a:defRPr kumimoji="0" sz="4400" b="1" i="0" u="none" strike="noStrike" kern="0" cap="none" spc="0" normalizeH="0" baseline="0">
                <a:ln>
                  <a:noFill/>
                </a:ln>
                <a:solidFill>
                  <a:sysClr val="windowText" lastClr="000000"/>
                </a:solidFill>
                <a:effectLst>
                  <a:outerShdw dist="38100" dir="5400000" algn="t" rotWithShape="0">
                    <a:schemeClr val="bg1">
                      <a:alpha val="40000"/>
                    </a:schemeClr>
                  </a:outerShdw>
                </a:effectLst>
                <a:uLnTx/>
                <a:uFillTx/>
                <a:latin typeface="Bell MT" pitchFamily="18" charset="0"/>
                <a:ea typeface="微软雅黑" pitchFamily="34" charset="-122"/>
                <a:cs typeface="Arial" pitchFamily="34" charset="0"/>
              </a:defRPr>
            </a:lvl1pPr>
          </a:lstStyle>
          <a:p>
            <a:pPr>
              <a:defRPr/>
            </a:pPr>
            <a:r>
              <a:rPr lang="zh-CN" altLang="en-US" sz="3200" dirty="0">
                <a:solidFill>
                  <a:sysClr val="windowText" lastClr="000000">
                    <a:lumMod val="85000"/>
                    <a:lumOff val="15000"/>
                  </a:sysClr>
                </a:solidFill>
                <a:effectLst>
                  <a:outerShdw dist="38100" dir="5400000" algn="t" rotWithShape="0">
                    <a:sysClr val="window" lastClr="FFFFFF">
                      <a:alpha val="40000"/>
                    </a:sysClr>
                  </a:outerShdw>
                </a:effectLst>
              </a:rPr>
              <a:t>放权</a:t>
            </a:r>
          </a:p>
        </p:txBody>
      </p:sp>
      <p:sp>
        <p:nvSpPr>
          <p:cNvPr id="35" name="TextBox 34"/>
          <p:cNvSpPr txBox="1"/>
          <p:nvPr/>
        </p:nvSpPr>
        <p:spPr>
          <a:xfrm>
            <a:off x="1333323" y="3325846"/>
            <a:ext cx="1582493" cy="307777"/>
          </a:xfrm>
          <a:prstGeom prst="rect">
            <a:avLst/>
          </a:prstGeom>
          <a:noFill/>
        </p:spPr>
        <p:txBody>
          <a:bodyPr wrap="square" rtlCol="0">
            <a:spAutoFit/>
          </a:bodyPr>
          <a:lstStyle/>
          <a:p>
            <a:pPr>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权力清单</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358488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形标注 1"/>
          <p:cNvSpPr/>
          <p:nvPr/>
        </p:nvSpPr>
        <p:spPr>
          <a:xfrm rot="1137074">
            <a:off x="4256511" y="1657874"/>
            <a:ext cx="2421377" cy="2737653"/>
          </a:xfrm>
          <a:custGeom>
            <a:avLst/>
            <a:gdLst/>
            <a:ahLst/>
            <a:cxnLst/>
            <a:rect l="l" t="t" r="r" b="b"/>
            <a:pathLst>
              <a:path w="3096919" h="3228713">
                <a:moveTo>
                  <a:pt x="1515211" y="305413"/>
                </a:moveTo>
                <a:cubicBezTo>
                  <a:pt x="1091604" y="320862"/>
                  <a:pt x="694393" y="543659"/>
                  <a:pt x="490625" y="910574"/>
                </a:cubicBezTo>
                <a:cubicBezTo>
                  <a:pt x="194214" y="1444305"/>
                  <a:pt x="405901" y="2099731"/>
                  <a:pt x="969972" y="2394730"/>
                </a:cubicBezTo>
                <a:lnTo>
                  <a:pt x="1060094" y="2818207"/>
                </a:lnTo>
                <a:lnTo>
                  <a:pt x="1406333" y="2529539"/>
                </a:lnTo>
                <a:cubicBezTo>
                  <a:pt x="2006458" y="2602121"/>
                  <a:pt x="2571600" y="2250977"/>
                  <a:pt x="2727120" y="1708883"/>
                </a:cubicBezTo>
                <a:cubicBezTo>
                  <a:pt x="2890949" y="1137826"/>
                  <a:pt x="2546616" y="547293"/>
                  <a:pt x="1941430" y="361421"/>
                </a:cubicBezTo>
                <a:cubicBezTo>
                  <a:pt x="1800549" y="318152"/>
                  <a:pt x="1656413" y="300263"/>
                  <a:pt x="1515211" y="305413"/>
                </a:cubicBezTo>
                <a:close/>
                <a:moveTo>
                  <a:pt x="1487961" y="1104"/>
                </a:moveTo>
                <a:cubicBezTo>
                  <a:pt x="1669331" y="-5511"/>
                  <a:pt x="1854468" y="17467"/>
                  <a:pt x="2035426" y="73045"/>
                </a:cubicBezTo>
                <a:cubicBezTo>
                  <a:pt x="2812770" y="311792"/>
                  <a:pt x="3255056" y="1070313"/>
                  <a:pt x="3044622" y="1803819"/>
                </a:cubicBezTo>
                <a:cubicBezTo>
                  <a:pt x="2844861" y="2500122"/>
                  <a:pt x="2118954" y="2951156"/>
                  <a:pt x="1348111" y="2857927"/>
                </a:cubicBezTo>
                <a:lnTo>
                  <a:pt x="903377" y="3228713"/>
                </a:lnTo>
                <a:lnTo>
                  <a:pt x="787618" y="2684769"/>
                </a:lnTo>
                <a:cubicBezTo>
                  <a:pt x="63085" y="2305852"/>
                  <a:pt x="-208821" y="1463977"/>
                  <a:pt x="171911" y="778415"/>
                </a:cubicBezTo>
                <a:cubicBezTo>
                  <a:pt x="433645" y="307124"/>
                  <a:pt x="943850" y="20948"/>
                  <a:pt x="1487961" y="1104"/>
                </a:cubicBezTo>
                <a:close/>
              </a:path>
            </a:pathLst>
          </a:custGeom>
          <a:gradFill flip="none" rotWithShape="1">
            <a:gsLst>
              <a:gs pos="0">
                <a:sysClr val="window" lastClr="FFFFFF">
                  <a:lumMod val="50000"/>
                </a:sysClr>
              </a:gs>
              <a:gs pos="22000">
                <a:sysClr val="window" lastClr="FFFFFF">
                  <a:lumMod val="85000"/>
                  <a:shade val="100000"/>
                  <a:satMod val="115000"/>
                  <a:alpha val="0"/>
                </a:sysClr>
              </a:gs>
            </a:gsLst>
            <a:lin ang="16200000" scaled="1"/>
            <a:tileRect/>
          </a:gra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9" name="椭圆形标注 1"/>
          <p:cNvSpPr/>
          <p:nvPr/>
        </p:nvSpPr>
        <p:spPr>
          <a:xfrm rot="510433">
            <a:off x="3887124" y="1311432"/>
            <a:ext cx="2803242" cy="2909797"/>
          </a:xfrm>
          <a:custGeom>
            <a:avLst/>
            <a:gdLst>
              <a:gd name="connsiteX0" fmla="*/ 1515211 w 3096919"/>
              <a:gd name="connsiteY0" fmla="*/ 305413 h 3202955"/>
              <a:gd name="connsiteX1" fmla="*/ 490625 w 3096919"/>
              <a:gd name="connsiteY1" fmla="*/ 910574 h 3202955"/>
              <a:gd name="connsiteX2" fmla="*/ 969972 w 3096919"/>
              <a:gd name="connsiteY2" fmla="*/ 2394730 h 3202955"/>
              <a:gd name="connsiteX3" fmla="*/ 1060094 w 3096919"/>
              <a:gd name="connsiteY3" fmla="*/ 2818207 h 3202955"/>
              <a:gd name="connsiteX4" fmla="*/ 1406333 w 3096919"/>
              <a:gd name="connsiteY4" fmla="*/ 2529539 h 3202955"/>
              <a:gd name="connsiteX5" fmla="*/ 2727120 w 3096919"/>
              <a:gd name="connsiteY5" fmla="*/ 1708883 h 3202955"/>
              <a:gd name="connsiteX6" fmla="*/ 1941430 w 3096919"/>
              <a:gd name="connsiteY6" fmla="*/ 361421 h 3202955"/>
              <a:gd name="connsiteX7" fmla="*/ 1515211 w 3096919"/>
              <a:gd name="connsiteY7" fmla="*/ 305413 h 3202955"/>
              <a:gd name="connsiteX8" fmla="*/ 1487961 w 3096919"/>
              <a:gd name="connsiteY8" fmla="*/ 1104 h 3202955"/>
              <a:gd name="connsiteX9" fmla="*/ 2035426 w 3096919"/>
              <a:gd name="connsiteY9" fmla="*/ 73045 h 3202955"/>
              <a:gd name="connsiteX10" fmla="*/ 3044622 w 3096919"/>
              <a:gd name="connsiteY10" fmla="*/ 1803819 h 3202955"/>
              <a:gd name="connsiteX11" fmla="*/ 1348111 w 3096919"/>
              <a:gd name="connsiteY11" fmla="*/ 2857927 h 3202955"/>
              <a:gd name="connsiteX12" fmla="*/ 942013 w 3096919"/>
              <a:gd name="connsiteY12" fmla="*/ 3202955 h 3202955"/>
              <a:gd name="connsiteX13" fmla="*/ 787618 w 3096919"/>
              <a:gd name="connsiteY13" fmla="*/ 2684769 h 3202955"/>
              <a:gd name="connsiteX14" fmla="*/ 171911 w 3096919"/>
              <a:gd name="connsiteY14" fmla="*/ 778415 h 3202955"/>
              <a:gd name="connsiteX15" fmla="*/ 1487961 w 3096919"/>
              <a:gd name="connsiteY15" fmla="*/ 1104 h 3202955"/>
              <a:gd name="connsiteX0" fmla="*/ 1515211 w 3096919"/>
              <a:gd name="connsiteY0" fmla="*/ 305413 h 3202955"/>
              <a:gd name="connsiteX1" fmla="*/ 490625 w 3096919"/>
              <a:gd name="connsiteY1" fmla="*/ 910574 h 3202955"/>
              <a:gd name="connsiteX2" fmla="*/ 969972 w 3096919"/>
              <a:gd name="connsiteY2" fmla="*/ 2394730 h 3202955"/>
              <a:gd name="connsiteX3" fmla="*/ 1060094 w 3096919"/>
              <a:gd name="connsiteY3" fmla="*/ 2818207 h 3202955"/>
              <a:gd name="connsiteX4" fmla="*/ 1406333 w 3096919"/>
              <a:gd name="connsiteY4" fmla="*/ 2529539 h 3202955"/>
              <a:gd name="connsiteX5" fmla="*/ 2727120 w 3096919"/>
              <a:gd name="connsiteY5" fmla="*/ 1708883 h 3202955"/>
              <a:gd name="connsiteX6" fmla="*/ 1941430 w 3096919"/>
              <a:gd name="connsiteY6" fmla="*/ 361421 h 3202955"/>
              <a:gd name="connsiteX7" fmla="*/ 1515211 w 3096919"/>
              <a:gd name="connsiteY7" fmla="*/ 305413 h 3202955"/>
              <a:gd name="connsiteX8" fmla="*/ 1487961 w 3096919"/>
              <a:gd name="connsiteY8" fmla="*/ 1104 h 3202955"/>
              <a:gd name="connsiteX9" fmla="*/ 2035426 w 3096919"/>
              <a:gd name="connsiteY9" fmla="*/ 73045 h 3202955"/>
              <a:gd name="connsiteX10" fmla="*/ 3044622 w 3096919"/>
              <a:gd name="connsiteY10" fmla="*/ 1803819 h 3202955"/>
              <a:gd name="connsiteX11" fmla="*/ 1348111 w 3096919"/>
              <a:gd name="connsiteY11" fmla="*/ 2857927 h 3202955"/>
              <a:gd name="connsiteX12" fmla="*/ 942013 w 3096919"/>
              <a:gd name="connsiteY12" fmla="*/ 3202955 h 3202955"/>
              <a:gd name="connsiteX13" fmla="*/ 787618 w 3096919"/>
              <a:gd name="connsiteY13" fmla="*/ 2684769 h 3202955"/>
              <a:gd name="connsiteX14" fmla="*/ 171911 w 3096919"/>
              <a:gd name="connsiteY14" fmla="*/ 778415 h 3202955"/>
              <a:gd name="connsiteX15" fmla="*/ 1487961 w 3096919"/>
              <a:gd name="connsiteY15" fmla="*/ 1104 h 3202955"/>
              <a:gd name="connsiteX0" fmla="*/ 1515211 w 3096919"/>
              <a:gd name="connsiteY0" fmla="*/ 305413 h 3202955"/>
              <a:gd name="connsiteX1" fmla="*/ 490625 w 3096919"/>
              <a:gd name="connsiteY1" fmla="*/ 910574 h 3202955"/>
              <a:gd name="connsiteX2" fmla="*/ 969972 w 3096919"/>
              <a:gd name="connsiteY2" fmla="*/ 2394730 h 3202955"/>
              <a:gd name="connsiteX3" fmla="*/ 1060094 w 3096919"/>
              <a:gd name="connsiteY3" fmla="*/ 2818207 h 3202955"/>
              <a:gd name="connsiteX4" fmla="*/ 1406333 w 3096919"/>
              <a:gd name="connsiteY4" fmla="*/ 2529539 h 3202955"/>
              <a:gd name="connsiteX5" fmla="*/ 2727120 w 3096919"/>
              <a:gd name="connsiteY5" fmla="*/ 1708883 h 3202955"/>
              <a:gd name="connsiteX6" fmla="*/ 1941430 w 3096919"/>
              <a:gd name="connsiteY6" fmla="*/ 361421 h 3202955"/>
              <a:gd name="connsiteX7" fmla="*/ 1515211 w 3096919"/>
              <a:gd name="connsiteY7" fmla="*/ 305413 h 3202955"/>
              <a:gd name="connsiteX8" fmla="*/ 1487961 w 3096919"/>
              <a:gd name="connsiteY8" fmla="*/ 1104 h 3202955"/>
              <a:gd name="connsiteX9" fmla="*/ 2035426 w 3096919"/>
              <a:gd name="connsiteY9" fmla="*/ 73045 h 3202955"/>
              <a:gd name="connsiteX10" fmla="*/ 3044622 w 3096919"/>
              <a:gd name="connsiteY10" fmla="*/ 1803819 h 3202955"/>
              <a:gd name="connsiteX11" fmla="*/ 1348111 w 3096919"/>
              <a:gd name="connsiteY11" fmla="*/ 2857927 h 3202955"/>
              <a:gd name="connsiteX12" fmla="*/ 942013 w 3096919"/>
              <a:gd name="connsiteY12" fmla="*/ 3202955 h 3202955"/>
              <a:gd name="connsiteX13" fmla="*/ 787618 w 3096919"/>
              <a:gd name="connsiteY13" fmla="*/ 2684769 h 3202955"/>
              <a:gd name="connsiteX14" fmla="*/ 171911 w 3096919"/>
              <a:gd name="connsiteY14" fmla="*/ 778415 h 3202955"/>
              <a:gd name="connsiteX15" fmla="*/ 1487961 w 3096919"/>
              <a:gd name="connsiteY15" fmla="*/ 1104 h 3202955"/>
              <a:gd name="connsiteX0" fmla="*/ 1515211 w 3096919"/>
              <a:gd name="connsiteY0" fmla="*/ 305413 h 3214638"/>
              <a:gd name="connsiteX1" fmla="*/ 490625 w 3096919"/>
              <a:gd name="connsiteY1" fmla="*/ 910574 h 3214638"/>
              <a:gd name="connsiteX2" fmla="*/ 969972 w 3096919"/>
              <a:gd name="connsiteY2" fmla="*/ 2394730 h 3214638"/>
              <a:gd name="connsiteX3" fmla="*/ 1060094 w 3096919"/>
              <a:gd name="connsiteY3" fmla="*/ 2818207 h 3214638"/>
              <a:gd name="connsiteX4" fmla="*/ 1406333 w 3096919"/>
              <a:gd name="connsiteY4" fmla="*/ 2529539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06333 w 3096919"/>
              <a:gd name="connsiteY4" fmla="*/ 2529539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6919" h="3214638">
                <a:moveTo>
                  <a:pt x="1515211" y="305413"/>
                </a:moveTo>
                <a:cubicBezTo>
                  <a:pt x="1091604" y="320862"/>
                  <a:pt x="694393" y="543659"/>
                  <a:pt x="490625" y="910574"/>
                </a:cubicBezTo>
                <a:cubicBezTo>
                  <a:pt x="194214" y="1444305"/>
                  <a:pt x="405901" y="2099731"/>
                  <a:pt x="969972" y="2394730"/>
                </a:cubicBezTo>
                <a:lnTo>
                  <a:pt x="1099873" y="2842162"/>
                </a:lnTo>
                <a:lnTo>
                  <a:pt x="1420971" y="2567543"/>
                </a:lnTo>
                <a:cubicBezTo>
                  <a:pt x="2200028" y="2606114"/>
                  <a:pt x="2743243" y="2135532"/>
                  <a:pt x="2768082" y="1758569"/>
                </a:cubicBezTo>
                <a:cubicBezTo>
                  <a:pt x="2867103" y="255778"/>
                  <a:pt x="2375956" y="527191"/>
                  <a:pt x="1941430" y="361421"/>
                </a:cubicBezTo>
                <a:cubicBezTo>
                  <a:pt x="1931807" y="357750"/>
                  <a:pt x="1656413" y="300263"/>
                  <a:pt x="1515211" y="305413"/>
                </a:cubicBezTo>
                <a:close/>
                <a:moveTo>
                  <a:pt x="1487961" y="1104"/>
                </a:moveTo>
                <a:cubicBezTo>
                  <a:pt x="1669331" y="-5511"/>
                  <a:pt x="1854468" y="17467"/>
                  <a:pt x="2035426" y="73045"/>
                </a:cubicBezTo>
                <a:cubicBezTo>
                  <a:pt x="2812770" y="311792"/>
                  <a:pt x="3255056" y="1070313"/>
                  <a:pt x="3044622" y="1803819"/>
                </a:cubicBezTo>
                <a:cubicBezTo>
                  <a:pt x="2844861" y="2500122"/>
                  <a:pt x="2118954" y="2951156"/>
                  <a:pt x="1348111" y="2857927"/>
                </a:cubicBezTo>
                <a:cubicBezTo>
                  <a:pt x="1174109" y="2960057"/>
                  <a:pt x="1116579" y="3009477"/>
                  <a:pt x="968334" y="3214638"/>
                </a:cubicBezTo>
                <a:cubicBezTo>
                  <a:pt x="929748" y="3033323"/>
                  <a:pt x="826204" y="2866084"/>
                  <a:pt x="787618" y="2684769"/>
                </a:cubicBezTo>
                <a:cubicBezTo>
                  <a:pt x="63085" y="2305852"/>
                  <a:pt x="-208821" y="1463977"/>
                  <a:pt x="171911" y="778415"/>
                </a:cubicBezTo>
                <a:cubicBezTo>
                  <a:pt x="433645" y="307124"/>
                  <a:pt x="943850" y="20948"/>
                  <a:pt x="1487961" y="1104"/>
                </a:cubicBezTo>
                <a:close/>
              </a:path>
            </a:pathLst>
          </a:custGeom>
          <a:gradFill flip="none" rotWithShape="1">
            <a:gsLst>
              <a:gs pos="47000">
                <a:srgbClr val="F79646">
                  <a:lumMod val="75000"/>
                </a:srgbClr>
              </a:gs>
              <a:gs pos="100000">
                <a:srgbClr val="E4D03C"/>
              </a:gs>
              <a:gs pos="66000">
                <a:srgbClr val="FFC000"/>
              </a:gs>
            </a:gsLst>
            <a:path path="circle">
              <a:fillToRect l="50000" t="50000" r="50000" b="50000"/>
            </a:path>
            <a:tileRect/>
          </a:gradFill>
          <a:ln w="12700" cap="flat" cmpd="sng" algn="ctr">
            <a:solidFill>
              <a:srgbClr val="FFC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pic>
        <p:nvPicPr>
          <p:cNvPr id="2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rot="1572490">
            <a:off x="5148740" y="1578372"/>
            <a:ext cx="1407502" cy="3067908"/>
          </a:xfrm>
          <a:prstGeom prst="rect">
            <a:avLst/>
          </a:prstGeom>
          <a:noFill/>
          <a:ln>
            <a:noFill/>
          </a:ln>
          <a:effectLst>
            <a:outerShdw blurRad="50800" dist="38100" algn="l" rotWithShape="0">
              <a:prstClr val="black">
                <a:alpha val="27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椭圆形标注 1"/>
          <p:cNvSpPr/>
          <p:nvPr/>
        </p:nvSpPr>
        <p:spPr>
          <a:xfrm rot="16546356">
            <a:off x="1222175" y="1016027"/>
            <a:ext cx="2412007" cy="2775332"/>
          </a:xfrm>
          <a:custGeom>
            <a:avLst/>
            <a:gdLst/>
            <a:ahLst/>
            <a:cxnLst/>
            <a:rect l="l" t="t" r="r" b="b"/>
            <a:pathLst>
              <a:path w="3096919" h="3228713">
                <a:moveTo>
                  <a:pt x="1515211" y="305413"/>
                </a:moveTo>
                <a:cubicBezTo>
                  <a:pt x="1091604" y="320862"/>
                  <a:pt x="694393" y="543659"/>
                  <a:pt x="490625" y="910574"/>
                </a:cubicBezTo>
                <a:cubicBezTo>
                  <a:pt x="194214" y="1444305"/>
                  <a:pt x="405901" y="2099731"/>
                  <a:pt x="969972" y="2394730"/>
                </a:cubicBezTo>
                <a:lnTo>
                  <a:pt x="1060094" y="2818207"/>
                </a:lnTo>
                <a:lnTo>
                  <a:pt x="1406333" y="2529539"/>
                </a:lnTo>
                <a:cubicBezTo>
                  <a:pt x="2006458" y="2602121"/>
                  <a:pt x="2571600" y="2250977"/>
                  <a:pt x="2727120" y="1708883"/>
                </a:cubicBezTo>
                <a:cubicBezTo>
                  <a:pt x="2890949" y="1137826"/>
                  <a:pt x="2546616" y="547293"/>
                  <a:pt x="1941430" y="361421"/>
                </a:cubicBezTo>
                <a:cubicBezTo>
                  <a:pt x="1800549" y="318152"/>
                  <a:pt x="1656413" y="300263"/>
                  <a:pt x="1515211" y="305413"/>
                </a:cubicBezTo>
                <a:close/>
                <a:moveTo>
                  <a:pt x="1487961" y="1104"/>
                </a:moveTo>
                <a:cubicBezTo>
                  <a:pt x="1669331" y="-5511"/>
                  <a:pt x="1854468" y="17467"/>
                  <a:pt x="2035426" y="73045"/>
                </a:cubicBezTo>
                <a:cubicBezTo>
                  <a:pt x="2812770" y="311792"/>
                  <a:pt x="3255056" y="1070313"/>
                  <a:pt x="3044622" y="1803819"/>
                </a:cubicBezTo>
                <a:cubicBezTo>
                  <a:pt x="2844861" y="2500122"/>
                  <a:pt x="2118954" y="2951156"/>
                  <a:pt x="1348111" y="2857927"/>
                </a:cubicBezTo>
                <a:lnTo>
                  <a:pt x="903377" y="3228713"/>
                </a:lnTo>
                <a:lnTo>
                  <a:pt x="787618" y="2684769"/>
                </a:lnTo>
                <a:cubicBezTo>
                  <a:pt x="63085" y="2305852"/>
                  <a:pt x="-208821" y="1463977"/>
                  <a:pt x="171911" y="778415"/>
                </a:cubicBezTo>
                <a:cubicBezTo>
                  <a:pt x="433645" y="307124"/>
                  <a:pt x="943850" y="20948"/>
                  <a:pt x="1487961" y="1104"/>
                </a:cubicBezTo>
                <a:close/>
              </a:path>
            </a:pathLst>
          </a:custGeom>
          <a:gradFill flip="none" rotWithShape="1">
            <a:gsLst>
              <a:gs pos="0">
                <a:sysClr val="window" lastClr="FFFFFF">
                  <a:lumMod val="75000"/>
                </a:sysClr>
              </a:gs>
              <a:gs pos="44000">
                <a:sysClr val="window" lastClr="FFFFFF">
                  <a:lumMod val="85000"/>
                  <a:shade val="100000"/>
                  <a:satMod val="115000"/>
                  <a:alpha val="0"/>
                </a:sysClr>
              </a:gs>
            </a:gsLst>
            <a:lin ang="21594000" scaled="0"/>
            <a:tileRect/>
          </a:gra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2" name="椭圆形标注 1"/>
          <p:cNvSpPr/>
          <p:nvPr/>
        </p:nvSpPr>
        <p:spPr>
          <a:xfrm rot="17288716">
            <a:off x="1113402" y="689450"/>
            <a:ext cx="2803240" cy="2909796"/>
          </a:xfrm>
          <a:custGeom>
            <a:avLst/>
            <a:gdLst>
              <a:gd name="connsiteX0" fmla="*/ 1515211 w 3096919"/>
              <a:gd name="connsiteY0" fmla="*/ 305413 h 3202955"/>
              <a:gd name="connsiteX1" fmla="*/ 490625 w 3096919"/>
              <a:gd name="connsiteY1" fmla="*/ 910574 h 3202955"/>
              <a:gd name="connsiteX2" fmla="*/ 969972 w 3096919"/>
              <a:gd name="connsiteY2" fmla="*/ 2394730 h 3202955"/>
              <a:gd name="connsiteX3" fmla="*/ 1060094 w 3096919"/>
              <a:gd name="connsiteY3" fmla="*/ 2818207 h 3202955"/>
              <a:gd name="connsiteX4" fmla="*/ 1406333 w 3096919"/>
              <a:gd name="connsiteY4" fmla="*/ 2529539 h 3202955"/>
              <a:gd name="connsiteX5" fmla="*/ 2727120 w 3096919"/>
              <a:gd name="connsiteY5" fmla="*/ 1708883 h 3202955"/>
              <a:gd name="connsiteX6" fmla="*/ 1941430 w 3096919"/>
              <a:gd name="connsiteY6" fmla="*/ 361421 h 3202955"/>
              <a:gd name="connsiteX7" fmla="*/ 1515211 w 3096919"/>
              <a:gd name="connsiteY7" fmla="*/ 305413 h 3202955"/>
              <a:gd name="connsiteX8" fmla="*/ 1487961 w 3096919"/>
              <a:gd name="connsiteY8" fmla="*/ 1104 h 3202955"/>
              <a:gd name="connsiteX9" fmla="*/ 2035426 w 3096919"/>
              <a:gd name="connsiteY9" fmla="*/ 73045 h 3202955"/>
              <a:gd name="connsiteX10" fmla="*/ 3044622 w 3096919"/>
              <a:gd name="connsiteY10" fmla="*/ 1803819 h 3202955"/>
              <a:gd name="connsiteX11" fmla="*/ 1348111 w 3096919"/>
              <a:gd name="connsiteY11" fmla="*/ 2857927 h 3202955"/>
              <a:gd name="connsiteX12" fmla="*/ 942013 w 3096919"/>
              <a:gd name="connsiteY12" fmla="*/ 3202955 h 3202955"/>
              <a:gd name="connsiteX13" fmla="*/ 787618 w 3096919"/>
              <a:gd name="connsiteY13" fmla="*/ 2684769 h 3202955"/>
              <a:gd name="connsiteX14" fmla="*/ 171911 w 3096919"/>
              <a:gd name="connsiteY14" fmla="*/ 778415 h 3202955"/>
              <a:gd name="connsiteX15" fmla="*/ 1487961 w 3096919"/>
              <a:gd name="connsiteY15" fmla="*/ 1104 h 3202955"/>
              <a:gd name="connsiteX0" fmla="*/ 1515211 w 3096919"/>
              <a:gd name="connsiteY0" fmla="*/ 305413 h 3202955"/>
              <a:gd name="connsiteX1" fmla="*/ 490625 w 3096919"/>
              <a:gd name="connsiteY1" fmla="*/ 910574 h 3202955"/>
              <a:gd name="connsiteX2" fmla="*/ 969972 w 3096919"/>
              <a:gd name="connsiteY2" fmla="*/ 2394730 h 3202955"/>
              <a:gd name="connsiteX3" fmla="*/ 1060094 w 3096919"/>
              <a:gd name="connsiteY3" fmla="*/ 2818207 h 3202955"/>
              <a:gd name="connsiteX4" fmla="*/ 1406333 w 3096919"/>
              <a:gd name="connsiteY4" fmla="*/ 2529539 h 3202955"/>
              <a:gd name="connsiteX5" fmla="*/ 2727120 w 3096919"/>
              <a:gd name="connsiteY5" fmla="*/ 1708883 h 3202955"/>
              <a:gd name="connsiteX6" fmla="*/ 1941430 w 3096919"/>
              <a:gd name="connsiteY6" fmla="*/ 361421 h 3202955"/>
              <a:gd name="connsiteX7" fmla="*/ 1515211 w 3096919"/>
              <a:gd name="connsiteY7" fmla="*/ 305413 h 3202955"/>
              <a:gd name="connsiteX8" fmla="*/ 1487961 w 3096919"/>
              <a:gd name="connsiteY8" fmla="*/ 1104 h 3202955"/>
              <a:gd name="connsiteX9" fmla="*/ 2035426 w 3096919"/>
              <a:gd name="connsiteY9" fmla="*/ 73045 h 3202955"/>
              <a:gd name="connsiteX10" fmla="*/ 3044622 w 3096919"/>
              <a:gd name="connsiteY10" fmla="*/ 1803819 h 3202955"/>
              <a:gd name="connsiteX11" fmla="*/ 1348111 w 3096919"/>
              <a:gd name="connsiteY11" fmla="*/ 2857927 h 3202955"/>
              <a:gd name="connsiteX12" fmla="*/ 942013 w 3096919"/>
              <a:gd name="connsiteY12" fmla="*/ 3202955 h 3202955"/>
              <a:gd name="connsiteX13" fmla="*/ 787618 w 3096919"/>
              <a:gd name="connsiteY13" fmla="*/ 2684769 h 3202955"/>
              <a:gd name="connsiteX14" fmla="*/ 171911 w 3096919"/>
              <a:gd name="connsiteY14" fmla="*/ 778415 h 3202955"/>
              <a:gd name="connsiteX15" fmla="*/ 1487961 w 3096919"/>
              <a:gd name="connsiteY15" fmla="*/ 1104 h 3202955"/>
              <a:gd name="connsiteX0" fmla="*/ 1515211 w 3096919"/>
              <a:gd name="connsiteY0" fmla="*/ 305413 h 3202955"/>
              <a:gd name="connsiteX1" fmla="*/ 490625 w 3096919"/>
              <a:gd name="connsiteY1" fmla="*/ 910574 h 3202955"/>
              <a:gd name="connsiteX2" fmla="*/ 969972 w 3096919"/>
              <a:gd name="connsiteY2" fmla="*/ 2394730 h 3202955"/>
              <a:gd name="connsiteX3" fmla="*/ 1060094 w 3096919"/>
              <a:gd name="connsiteY3" fmla="*/ 2818207 h 3202955"/>
              <a:gd name="connsiteX4" fmla="*/ 1406333 w 3096919"/>
              <a:gd name="connsiteY4" fmla="*/ 2529539 h 3202955"/>
              <a:gd name="connsiteX5" fmla="*/ 2727120 w 3096919"/>
              <a:gd name="connsiteY5" fmla="*/ 1708883 h 3202955"/>
              <a:gd name="connsiteX6" fmla="*/ 1941430 w 3096919"/>
              <a:gd name="connsiteY6" fmla="*/ 361421 h 3202955"/>
              <a:gd name="connsiteX7" fmla="*/ 1515211 w 3096919"/>
              <a:gd name="connsiteY7" fmla="*/ 305413 h 3202955"/>
              <a:gd name="connsiteX8" fmla="*/ 1487961 w 3096919"/>
              <a:gd name="connsiteY8" fmla="*/ 1104 h 3202955"/>
              <a:gd name="connsiteX9" fmla="*/ 2035426 w 3096919"/>
              <a:gd name="connsiteY9" fmla="*/ 73045 h 3202955"/>
              <a:gd name="connsiteX10" fmla="*/ 3044622 w 3096919"/>
              <a:gd name="connsiteY10" fmla="*/ 1803819 h 3202955"/>
              <a:gd name="connsiteX11" fmla="*/ 1348111 w 3096919"/>
              <a:gd name="connsiteY11" fmla="*/ 2857927 h 3202955"/>
              <a:gd name="connsiteX12" fmla="*/ 942013 w 3096919"/>
              <a:gd name="connsiteY12" fmla="*/ 3202955 h 3202955"/>
              <a:gd name="connsiteX13" fmla="*/ 787618 w 3096919"/>
              <a:gd name="connsiteY13" fmla="*/ 2684769 h 3202955"/>
              <a:gd name="connsiteX14" fmla="*/ 171911 w 3096919"/>
              <a:gd name="connsiteY14" fmla="*/ 778415 h 3202955"/>
              <a:gd name="connsiteX15" fmla="*/ 1487961 w 3096919"/>
              <a:gd name="connsiteY15" fmla="*/ 1104 h 3202955"/>
              <a:gd name="connsiteX0" fmla="*/ 1515211 w 3096919"/>
              <a:gd name="connsiteY0" fmla="*/ 305413 h 3214638"/>
              <a:gd name="connsiteX1" fmla="*/ 490625 w 3096919"/>
              <a:gd name="connsiteY1" fmla="*/ 910574 h 3214638"/>
              <a:gd name="connsiteX2" fmla="*/ 969972 w 3096919"/>
              <a:gd name="connsiteY2" fmla="*/ 2394730 h 3214638"/>
              <a:gd name="connsiteX3" fmla="*/ 1060094 w 3096919"/>
              <a:gd name="connsiteY3" fmla="*/ 2818207 h 3214638"/>
              <a:gd name="connsiteX4" fmla="*/ 1406333 w 3096919"/>
              <a:gd name="connsiteY4" fmla="*/ 2529539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06333 w 3096919"/>
              <a:gd name="connsiteY4" fmla="*/ 2529539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6919" h="3214638">
                <a:moveTo>
                  <a:pt x="1515211" y="305413"/>
                </a:moveTo>
                <a:cubicBezTo>
                  <a:pt x="1091604" y="320862"/>
                  <a:pt x="694393" y="543659"/>
                  <a:pt x="490625" y="910574"/>
                </a:cubicBezTo>
                <a:cubicBezTo>
                  <a:pt x="194214" y="1444305"/>
                  <a:pt x="405901" y="2099731"/>
                  <a:pt x="969972" y="2394730"/>
                </a:cubicBezTo>
                <a:lnTo>
                  <a:pt x="1099873" y="2842162"/>
                </a:lnTo>
                <a:lnTo>
                  <a:pt x="1420971" y="2567543"/>
                </a:lnTo>
                <a:cubicBezTo>
                  <a:pt x="2200028" y="2606114"/>
                  <a:pt x="2743243" y="2135532"/>
                  <a:pt x="2768082" y="1758569"/>
                </a:cubicBezTo>
                <a:cubicBezTo>
                  <a:pt x="2867103" y="255778"/>
                  <a:pt x="2375956" y="527191"/>
                  <a:pt x="1941430" y="361421"/>
                </a:cubicBezTo>
                <a:cubicBezTo>
                  <a:pt x="1931807" y="357750"/>
                  <a:pt x="1656413" y="300263"/>
                  <a:pt x="1515211" y="305413"/>
                </a:cubicBezTo>
                <a:close/>
                <a:moveTo>
                  <a:pt x="1487961" y="1104"/>
                </a:moveTo>
                <a:cubicBezTo>
                  <a:pt x="1669331" y="-5511"/>
                  <a:pt x="1854468" y="17467"/>
                  <a:pt x="2035426" y="73045"/>
                </a:cubicBezTo>
                <a:cubicBezTo>
                  <a:pt x="2812770" y="311792"/>
                  <a:pt x="3255056" y="1070313"/>
                  <a:pt x="3044622" y="1803819"/>
                </a:cubicBezTo>
                <a:cubicBezTo>
                  <a:pt x="2844861" y="2500122"/>
                  <a:pt x="2118954" y="2951156"/>
                  <a:pt x="1348111" y="2857927"/>
                </a:cubicBezTo>
                <a:cubicBezTo>
                  <a:pt x="1174109" y="2960057"/>
                  <a:pt x="1116579" y="3009477"/>
                  <a:pt x="968334" y="3214638"/>
                </a:cubicBezTo>
                <a:cubicBezTo>
                  <a:pt x="929748" y="3033323"/>
                  <a:pt x="826204" y="2866084"/>
                  <a:pt x="787618" y="2684769"/>
                </a:cubicBezTo>
                <a:cubicBezTo>
                  <a:pt x="63085" y="2305852"/>
                  <a:pt x="-208821" y="1463977"/>
                  <a:pt x="171911" y="778415"/>
                </a:cubicBezTo>
                <a:cubicBezTo>
                  <a:pt x="433645" y="307124"/>
                  <a:pt x="943850" y="20948"/>
                  <a:pt x="1487961" y="1104"/>
                </a:cubicBezTo>
                <a:close/>
              </a:path>
            </a:pathLst>
          </a:custGeom>
          <a:gradFill flip="none" rotWithShape="1">
            <a:gsLst>
              <a:gs pos="47000">
                <a:srgbClr val="4FC587">
                  <a:shade val="30000"/>
                  <a:satMod val="115000"/>
                </a:srgbClr>
              </a:gs>
              <a:gs pos="66000">
                <a:srgbClr val="4FC587">
                  <a:shade val="67500"/>
                  <a:satMod val="115000"/>
                </a:srgbClr>
              </a:gs>
              <a:gs pos="100000">
                <a:srgbClr val="4FC587">
                  <a:shade val="100000"/>
                  <a:satMod val="115000"/>
                </a:srgbClr>
              </a:gs>
            </a:gsLst>
            <a:path path="circle">
              <a:fillToRect l="50000" t="50000" r="50000" b="50000"/>
            </a:path>
            <a:tileRect/>
          </a:gradFill>
          <a:ln w="12700" cap="flat" cmpd="sng" algn="ctr">
            <a:solidFill>
              <a:srgbClr val="3BB776"/>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pic>
        <p:nvPicPr>
          <p:cNvPr id="2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rot="18350773">
            <a:off x="2246770" y="112534"/>
            <a:ext cx="1407501" cy="3067907"/>
          </a:xfrm>
          <a:prstGeom prst="rect">
            <a:avLst/>
          </a:prstGeom>
          <a:noFill/>
          <a:ln>
            <a:noFill/>
          </a:ln>
          <a:effectLst>
            <a:outerShdw blurRad="50800" dist="38100" dir="13500000" algn="br" rotWithShape="0">
              <a:prstClr val="black">
                <a:alpha val="21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椭圆形标注 1"/>
          <p:cNvSpPr/>
          <p:nvPr/>
        </p:nvSpPr>
        <p:spPr>
          <a:xfrm rot="8179382">
            <a:off x="1745793" y="3621113"/>
            <a:ext cx="2421376" cy="2737652"/>
          </a:xfrm>
          <a:custGeom>
            <a:avLst/>
            <a:gdLst/>
            <a:ahLst/>
            <a:cxnLst/>
            <a:rect l="l" t="t" r="r" b="b"/>
            <a:pathLst>
              <a:path w="3096919" h="3228713">
                <a:moveTo>
                  <a:pt x="1515211" y="305413"/>
                </a:moveTo>
                <a:cubicBezTo>
                  <a:pt x="1091604" y="320862"/>
                  <a:pt x="694393" y="543659"/>
                  <a:pt x="490625" y="910574"/>
                </a:cubicBezTo>
                <a:cubicBezTo>
                  <a:pt x="194214" y="1444305"/>
                  <a:pt x="405901" y="2099731"/>
                  <a:pt x="969972" y="2394730"/>
                </a:cubicBezTo>
                <a:lnTo>
                  <a:pt x="1060094" y="2818207"/>
                </a:lnTo>
                <a:lnTo>
                  <a:pt x="1406333" y="2529539"/>
                </a:lnTo>
                <a:cubicBezTo>
                  <a:pt x="2006458" y="2602121"/>
                  <a:pt x="2571600" y="2250977"/>
                  <a:pt x="2727120" y="1708883"/>
                </a:cubicBezTo>
                <a:cubicBezTo>
                  <a:pt x="2890949" y="1137826"/>
                  <a:pt x="2546616" y="547293"/>
                  <a:pt x="1941430" y="361421"/>
                </a:cubicBezTo>
                <a:cubicBezTo>
                  <a:pt x="1800549" y="318152"/>
                  <a:pt x="1656413" y="300263"/>
                  <a:pt x="1515211" y="305413"/>
                </a:cubicBezTo>
                <a:close/>
                <a:moveTo>
                  <a:pt x="1487961" y="1104"/>
                </a:moveTo>
                <a:cubicBezTo>
                  <a:pt x="1669331" y="-5511"/>
                  <a:pt x="1854468" y="17467"/>
                  <a:pt x="2035426" y="73045"/>
                </a:cubicBezTo>
                <a:cubicBezTo>
                  <a:pt x="2812770" y="311792"/>
                  <a:pt x="3255056" y="1070313"/>
                  <a:pt x="3044622" y="1803819"/>
                </a:cubicBezTo>
                <a:cubicBezTo>
                  <a:pt x="2844861" y="2500122"/>
                  <a:pt x="2118954" y="2951156"/>
                  <a:pt x="1348111" y="2857927"/>
                </a:cubicBezTo>
                <a:lnTo>
                  <a:pt x="903377" y="3228713"/>
                </a:lnTo>
                <a:lnTo>
                  <a:pt x="787618" y="2684769"/>
                </a:lnTo>
                <a:cubicBezTo>
                  <a:pt x="63085" y="2305852"/>
                  <a:pt x="-208821" y="1463977"/>
                  <a:pt x="171911" y="778415"/>
                </a:cubicBezTo>
                <a:cubicBezTo>
                  <a:pt x="433645" y="307124"/>
                  <a:pt x="943850" y="20948"/>
                  <a:pt x="1487961" y="1104"/>
                </a:cubicBezTo>
                <a:close/>
              </a:path>
            </a:pathLst>
          </a:custGeom>
          <a:gradFill flip="none" rotWithShape="1">
            <a:gsLst>
              <a:gs pos="0">
                <a:sysClr val="window" lastClr="FFFFFF">
                  <a:lumMod val="50000"/>
                </a:sysClr>
              </a:gs>
              <a:gs pos="39000">
                <a:sysClr val="window" lastClr="FFFFFF">
                  <a:lumMod val="85000"/>
                  <a:shade val="100000"/>
                  <a:satMod val="115000"/>
                  <a:alpha val="0"/>
                </a:sysClr>
              </a:gs>
            </a:gsLst>
            <a:lin ang="10200000" scaled="0"/>
            <a:tileRect/>
          </a:gra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5" name="椭圆形标注 1"/>
          <p:cNvSpPr/>
          <p:nvPr/>
        </p:nvSpPr>
        <p:spPr>
          <a:xfrm rot="7552741">
            <a:off x="1868127" y="3496273"/>
            <a:ext cx="2803241" cy="2909796"/>
          </a:xfrm>
          <a:custGeom>
            <a:avLst/>
            <a:gdLst>
              <a:gd name="connsiteX0" fmla="*/ 1515211 w 3096919"/>
              <a:gd name="connsiteY0" fmla="*/ 305413 h 3202955"/>
              <a:gd name="connsiteX1" fmla="*/ 490625 w 3096919"/>
              <a:gd name="connsiteY1" fmla="*/ 910574 h 3202955"/>
              <a:gd name="connsiteX2" fmla="*/ 969972 w 3096919"/>
              <a:gd name="connsiteY2" fmla="*/ 2394730 h 3202955"/>
              <a:gd name="connsiteX3" fmla="*/ 1060094 w 3096919"/>
              <a:gd name="connsiteY3" fmla="*/ 2818207 h 3202955"/>
              <a:gd name="connsiteX4" fmla="*/ 1406333 w 3096919"/>
              <a:gd name="connsiteY4" fmla="*/ 2529539 h 3202955"/>
              <a:gd name="connsiteX5" fmla="*/ 2727120 w 3096919"/>
              <a:gd name="connsiteY5" fmla="*/ 1708883 h 3202955"/>
              <a:gd name="connsiteX6" fmla="*/ 1941430 w 3096919"/>
              <a:gd name="connsiteY6" fmla="*/ 361421 h 3202955"/>
              <a:gd name="connsiteX7" fmla="*/ 1515211 w 3096919"/>
              <a:gd name="connsiteY7" fmla="*/ 305413 h 3202955"/>
              <a:gd name="connsiteX8" fmla="*/ 1487961 w 3096919"/>
              <a:gd name="connsiteY8" fmla="*/ 1104 h 3202955"/>
              <a:gd name="connsiteX9" fmla="*/ 2035426 w 3096919"/>
              <a:gd name="connsiteY9" fmla="*/ 73045 h 3202955"/>
              <a:gd name="connsiteX10" fmla="*/ 3044622 w 3096919"/>
              <a:gd name="connsiteY10" fmla="*/ 1803819 h 3202955"/>
              <a:gd name="connsiteX11" fmla="*/ 1348111 w 3096919"/>
              <a:gd name="connsiteY11" fmla="*/ 2857927 h 3202955"/>
              <a:gd name="connsiteX12" fmla="*/ 942013 w 3096919"/>
              <a:gd name="connsiteY12" fmla="*/ 3202955 h 3202955"/>
              <a:gd name="connsiteX13" fmla="*/ 787618 w 3096919"/>
              <a:gd name="connsiteY13" fmla="*/ 2684769 h 3202955"/>
              <a:gd name="connsiteX14" fmla="*/ 171911 w 3096919"/>
              <a:gd name="connsiteY14" fmla="*/ 778415 h 3202955"/>
              <a:gd name="connsiteX15" fmla="*/ 1487961 w 3096919"/>
              <a:gd name="connsiteY15" fmla="*/ 1104 h 3202955"/>
              <a:gd name="connsiteX0" fmla="*/ 1515211 w 3096919"/>
              <a:gd name="connsiteY0" fmla="*/ 305413 h 3202955"/>
              <a:gd name="connsiteX1" fmla="*/ 490625 w 3096919"/>
              <a:gd name="connsiteY1" fmla="*/ 910574 h 3202955"/>
              <a:gd name="connsiteX2" fmla="*/ 969972 w 3096919"/>
              <a:gd name="connsiteY2" fmla="*/ 2394730 h 3202955"/>
              <a:gd name="connsiteX3" fmla="*/ 1060094 w 3096919"/>
              <a:gd name="connsiteY3" fmla="*/ 2818207 h 3202955"/>
              <a:gd name="connsiteX4" fmla="*/ 1406333 w 3096919"/>
              <a:gd name="connsiteY4" fmla="*/ 2529539 h 3202955"/>
              <a:gd name="connsiteX5" fmla="*/ 2727120 w 3096919"/>
              <a:gd name="connsiteY5" fmla="*/ 1708883 h 3202955"/>
              <a:gd name="connsiteX6" fmla="*/ 1941430 w 3096919"/>
              <a:gd name="connsiteY6" fmla="*/ 361421 h 3202955"/>
              <a:gd name="connsiteX7" fmla="*/ 1515211 w 3096919"/>
              <a:gd name="connsiteY7" fmla="*/ 305413 h 3202955"/>
              <a:gd name="connsiteX8" fmla="*/ 1487961 w 3096919"/>
              <a:gd name="connsiteY8" fmla="*/ 1104 h 3202955"/>
              <a:gd name="connsiteX9" fmla="*/ 2035426 w 3096919"/>
              <a:gd name="connsiteY9" fmla="*/ 73045 h 3202955"/>
              <a:gd name="connsiteX10" fmla="*/ 3044622 w 3096919"/>
              <a:gd name="connsiteY10" fmla="*/ 1803819 h 3202955"/>
              <a:gd name="connsiteX11" fmla="*/ 1348111 w 3096919"/>
              <a:gd name="connsiteY11" fmla="*/ 2857927 h 3202955"/>
              <a:gd name="connsiteX12" fmla="*/ 942013 w 3096919"/>
              <a:gd name="connsiteY12" fmla="*/ 3202955 h 3202955"/>
              <a:gd name="connsiteX13" fmla="*/ 787618 w 3096919"/>
              <a:gd name="connsiteY13" fmla="*/ 2684769 h 3202955"/>
              <a:gd name="connsiteX14" fmla="*/ 171911 w 3096919"/>
              <a:gd name="connsiteY14" fmla="*/ 778415 h 3202955"/>
              <a:gd name="connsiteX15" fmla="*/ 1487961 w 3096919"/>
              <a:gd name="connsiteY15" fmla="*/ 1104 h 3202955"/>
              <a:gd name="connsiteX0" fmla="*/ 1515211 w 3096919"/>
              <a:gd name="connsiteY0" fmla="*/ 305413 h 3202955"/>
              <a:gd name="connsiteX1" fmla="*/ 490625 w 3096919"/>
              <a:gd name="connsiteY1" fmla="*/ 910574 h 3202955"/>
              <a:gd name="connsiteX2" fmla="*/ 969972 w 3096919"/>
              <a:gd name="connsiteY2" fmla="*/ 2394730 h 3202955"/>
              <a:gd name="connsiteX3" fmla="*/ 1060094 w 3096919"/>
              <a:gd name="connsiteY3" fmla="*/ 2818207 h 3202955"/>
              <a:gd name="connsiteX4" fmla="*/ 1406333 w 3096919"/>
              <a:gd name="connsiteY4" fmla="*/ 2529539 h 3202955"/>
              <a:gd name="connsiteX5" fmla="*/ 2727120 w 3096919"/>
              <a:gd name="connsiteY5" fmla="*/ 1708883 h 3202955"/>
              <a:gd name="connsiteX6" fmla="*/ 1941430 w 3096919"/>
              <a:gd name="connsiteY6" fmla="*/ 361421 h 3202955"/>
              <a:gd name="connsiteX7" fmla="*/ 1515211 w 3096919"/>
              <a:gd name="connsiteY7" fmla="*/ 305413 h 3202955"/>
              <a:gd name="connsiteX8" fmla="*/ 1487961 w 3096919"/>
              <a:gd name="connsiteY8" fmla="*/ 1104 h 3202955"/>
              <a:gd name="connsiteX9" fmla="*/ 2035426 w 3096919"/>
              <a:gd name="connsiteY9" fmla="*/ 73045 h 3202955"/>
              <a:gd name="connsiteX10" fmla="*/ 3044622 w 3096919"/>
              <a:gd name="connsiteY10" fmla="*/ 1803819 h 3202955"/>
              <a:gd name="connsiteX11" fmla="*/ 1348111 w 3096919"/>
              <a:gd name="connsiteY11" fmla="*/ 2857927 h 3202955"/>
              <a:gd name="connsiteX12" fmla="*/ 942013 w 3096919"/>
              <a:gd name="connsiteY12" fmla="*/ 3202955 h 3202955"/>
              <a:gd name="connsiteX13" fmla="*/ 787618 w 3096919"/>
              <a:gd name="connsiteY13" fmla="*/ 2684769 h 3202955"/>
              <a:gd name="connsiteX14" fmla="*/ 171911 w 3096919"/>
              <a:gd name="connsiteY14" fmla="*/ 778415 h 3202955"/>
              <a:gd name="connsiteX15" fmla="*/ 1487961 w 3096919"/>
              <a:gd name="connsiteY15" fmla="*/ 1104 h 3202955"/>
              <a:gd name="connsiteX0" fmla="*/ 1515211 w 3096919"/>
              <a:gd name="connsiteY0" fmla="*/ 305413 h 3214638"/>
              <a:gd name="connsiteX1" fmla="*/ 490625 w 3096919"/>
              <a:gd name="connsiteY1" fmla="*/ 910574 h 3214638"/>
              <a:gd name="connsiteX2" fmla="*/ 969972 w 3096919"/>
              <a:gd name="connsiteY2" fmla="*/ 2394730 h 3214638"/>
              <a:gd name="connsiteX3" fmla="*/ 1060094 w 3096919"/>
              <a:gd name="connsiteY3" fmla="*/ 2818207 h 3214638"/>
              <a:gd name="connsiteX4" fmla="*/ 1406333 w 3096919"/>
              <a:gd name="connsiteY4" fmla="*/ 2529539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06333 w 3096919"/>
              <a:gd name="connsiteY4" fmla="*/ 2529539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27120 w 3096919"/>
              <a:gd name="connsiteY5" fmla="*/ 1708883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 name="connsiteX0" fmla="*/ 1515211 w 3096919"/>
              <a:gd name="connsiteY0" fmla="*/ 305413 h 3214638"/>
              <a:gd name="connsiteX1" fmla="*/ 490625 w 3096919"/>
              <a:gd name="connsiteY1" fmla="*/ 910574 h 3214638"/>
              <a:gd name="connsiteX2" fmla="*/ 969972 w 3096919"/>
              <a:gd name="connsiteY2" fmla="*/ 2394730 h 3214638"/>
              <a:gd name="connsiteX3" fmla="*/ 1099873 w 3096919"/>
              <a:gd name="connsiteY3" fmla="*/ 2842162 h 3214638"/>
              <a:gd name="connsiteX4" fmla="*/ 1420971 w 3096919"/>
              <a:gd name="connsiteY4" fmla="*/ 2567543 h 3214638"/>
              <a:gd name="connsiteX5" fmla="*/ 2768082 w 3096919"/>
              <a:gd name="connsiteY5" fmla="*/ 1758569 h 3214638"/>
              <a:gd name="connsiteX6" fmla="*/ 1941430 w 3096919"/>
              <a:gd name="connsiteY6" fmla="*/ 361421 h 3214638"/>
              <a:gd name="connsiteX7" fmla="*/ 1515211 w 3096919"/>
              <a:gd name="connsiteY7" fmla="*/ 305413 h 3214638"/>
              <a:gd name="connsiteX8" fmla="*/ 1487961 w 3096919"/>
              <a:gd name="connsiteY8" fmla="*/ 1104 h 3214638"/>
              <a:gd name="connsiteX9" fmla="*/ 2035426 w 3096919"/>
              <a:gd name="connsiteY9" fmla="*/ 73045 h 3214638"/>
              <a:gd name="connsiteX10" fmla="*/ 3044622 w 3096919"/>
              <a:gd name="connsiteY10" fmla="*/ 1803819 h 3214638"/>
              <a:gd name="connsiteX11" fmla="*/ 1348111 w 3096919"/>
              <a:gd name="connsiteY11" fmla="*/ 2857927 h 3214638"/>
              <a:gd name="connsiteX12" fmla="*/ 968334 w 3096919"/>
              <a:gd name="connsiteY12" fmla="*/ 3214638 h 3214638"/>
              <a:gd name="connsiteX13" fmla="*/ 787618 w 3096919"/>
              <a:gd name="connsiteY13" fmla="*/ 2684769 h 3214638"/>
              <a:gd name="connsiteX14" fmla="*/ 171911 w 3096919"/>
              <a:gd name="connsiteY14" fmla="*/ 778415 h 3214638"/>
              <a:gd name="connsiteX15" fmla="*/ 1487961 w 3096919"/>
              <a:gd name="connsiteY15" fmla="*/ 1104 h 321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6919" h="3214638">
                <a:moveTo>
                  <a:pt x="1515211" y="305413"/>
                </a:moveTo>
                <a:cubicBezTo>
                  <a:pt x="1091604" y="320862"/>
                  <a:pt x="694393" y="543659"/>
                  <a:pt x="490625" y="910574"/>
                </a:cubicBezTo>
                <a:cubicBezTo>
                  <a:pt x="194214" y="1444305"/>
                  <a:pt x="405901" y="2099731"/>
                  <a:pt x="969972" y="2394730"/>
                </a:cubicBezTo>
                <a:lnTo>
                  <a:pt x="1099873" y="2842162"/>
                </a:lnTo>
                <a:lnTo>
                  <a:pt x="1420971" y="2567543"/>
                </a:lnTo>
                <a:cubicBezTo>
                  <a:pt x="2200028" y="2606114"/>
                  <a:pt x="2743243" y="2135532"/>
                  <a:pt x="2768082" y="1758569"/>
                </a:cubicBezTo>
                <a:cubicBezTo>
                  <a:pt x="2867103" y="255778"/>
                  <a:pt x="2375956" y="527191"/>
                  <a:pt x="1941430" y="361421"/>
                </a:cubicBezTo>
                <a:cubicBezTo>
                  <a:pt x="1931807" y="357750"/>
                  <a:pt x="1656413" y="300263"/>
                  <a:pt x="1515211" y="305413"/>
                </a:cubicBezTo>
                <a:close/>
                <a:moveTo>
                  <a:pt x="1487961" y="1104"/>
                </a:moveTo>
                <a:cubicBezTo>
                  <a:pt x="1669331" y="-5511"/>
                  <a:pt x="1854468" y="17467"/>
                  <a:pt x="2035426" y="73045"/>
                </a:cubicBezTo>
                <a:cubicBezTo>
                  <a:pt x="2812770" y="311792"/>
                  <a:pt x="3255056" y="1070313"/>
                  <a:pt x="3044622" y="1803819"/>
                </a:cubicBezTo>
                <a:cubicBezTo>
                  <a:pt x="2844861" y="2500122"/>
                  <a:pt x="2118954" y="2951156"/>
                  <a:pt x="1348111" y="2857927"/>
                </a:cubicBezTo>
                <a:cubicBezTo>
                  <a:pt x="1174109" y="2960057"/>
                  <a:pt x="1116579" y="3009477"/>
                  <a:pt x="968334" y="3214638"/>
                </a:cubicBezTo>
                <a:cubicBezTo>
                  <a:pt x="929748" y="3033323"/>
                  <a:pt x="826204" y="2866084"/>
                  <a:pt x="787618" y="2684769"/>
                </a:cubicBezTo>
                <a:cubicBezTo>
                  <a:pt x="63085" y="2305852"/>
                  <a:pt x="-208821" y="1463977"/>
                  <a:pt x="171911" y="778415"/>
                </a:cubicBezTo>
                <a:cubicBezTo>
                  <a:pt x="433645" y="307124"/>
                  <a:pt x="943850" y="20948"/>
                  <a:pt x="1487961" y="1104"/>
                </a:cubicBezTo>
                <a:close/>
              </a:path>
            </a:pathLst>
          </a:custGeom>
          <a:gradFill flip="none" rotWithShape="1">
            <a:gsLst>
              <a:gs pos="47000">
                <a:srgbClr val="0070C0"/>
              </a:gs>
              <a:gs pos="66000">
                <a:srgbClr val="00B0F0"/>
              </a:gs>
              <a:gs pos="100000">
                <a:srgbClr val="00B0F0"/>
              </a:gs>
            </a:gsLst>
            <a:path path="circle">
              <a:fillToRect l="50000" t="50000" r="50000" b="50000"/>
            </a:path>
            <a:tileRect/>
          </a:gradFill>
          <a:ln w="12700" cap="flat" cmpd="sng" algn="ctr">
            <a:solidFill>
              <a:srgbClr val="00B0F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pic>
        <p:nvPicPr>
          <p:cNvPr id="2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rot="8614798">
            <a:off x="1999547" y="3758771"/>
            <a:ext cx="1407502" cy="3067907"/>
          </a:xfrm>
          <a:prstGeom prst="rect">
            <a:avLst/>
          </a:prstGeom>
          <a:noFill/>
          <a:ln>
            <a:noFill/>
          </a:ln>
          <a:effectLst>
            <a:outerShdw blurRad="50800" dist="38100" dir="5400000" algn="t" rotWithShape="0">
              <a:prstClr val="black">
                <a:alpha val="2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590393" y="1693033"/>
            <a:ext cx="1569583" cy="738664"/>
          </a:xfrm>
          <a:prstGeom prst="rect">
            <a:avLst/>
          </a:prstGeom>
          <a:noFill/>
        </p:spPr>
        <p:txBody>
          <a:bodyPr wrap="square" rtlCol="0">
            <a:spAutoFit/>
          </a:bodyPr>
          <a:lstStyle/>
          <a:p>
            <a:pPr>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行政级别</a:t>
            </a:r>
            <a:endPar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endParaRPr>
          </a:p>
          <a:p>
            <a:pPr>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行政命令</a:t>
            </a:r>
            <a:endPar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endParaRPr>
          </a:p>
          <a:p>
            <a:pPr>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行政运作</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28" name="TextBox 27"/>
          <p:cNvSpPr txBox="1"/>
          <p:nvPr/>
        </p:nvSpPr>
        <p:spPr>
          <a:xfrm>
            <a:off x="1839788" y="1157503"/>
            <a:ext cx="936104"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800" dirty="0" smtClean="0">
                <a:solidFill>
                  <a:srgbClr val="2F915E"/>
                </a:solidFill>
              </a:rPr>
              <a:t>行政性</a:t>
            </a:r>
            <a:endParaRPr lang="zh-CN" altLang="en-US" sz="1800" dirty="0">
              <a:solidFill>
                <a:srgbClr val="2F915E"/>
              </a:solidFill>
            </a:endParaRPr>
          </a:p>
        </p:txBody>
      </p:sp>
      <p:sp>
        <p:nvSpPr>
          <p:cNvPr id="29" name="TextBox 28"/>
          <p:cNvSpPr txBox="1"/>
          <p:nvPr/>
        </p:nvSpPr>
        <p:spPr>
          <a:xfrm>
            <a:off x="4610637" y="2279719"/>
            <a:ext cx="1569583" cy="523220"/>
          </a:xfrm>
          <a:prstGeom prst="rect">
            <a:avLst/>
          </a:prstGeom>
          <a:noFill/>
        </p:spPr>
        <p:txBody>
          <a:bodyPr wrap="square" rtlCol="0">
            <a:spAutoFit/>
          </a:bodyPr>
          <a:lstStyle/>
          <a:p>
            <a:pPr>
              <a:defRPr/>
            </a:pP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权力</a:t>
            </a: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依附</a:t>
            </a:r>
            <a:endPar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endParaRPr>
          </a:p>
          <a:p>
            <a:pPr>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财政依附</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30" name="TextBox 29"/>
          <p:cNvSpPr txBox="1"/>
          <p:nvPr/>
        </p:nvSpPr>
        <p:spPr>
          <a:xfrm>
            <a:off x="4860032" y="1744189"/>
            <a:ext cx="936104"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800" dirty="0" smtClean="0">
                <a:solidFill>
                  <a:srgbClr val="F79646">
                    <a:lumMod val="75000"/>
                  </a:srgbClr>
                </a:solidFill>
              </a:rPr>
              <a:t>依附性</a:t>
            </a:r>
            <a:endParaRPr lang="zh-CN" altLang="en-US" sz="1800" dirty="0">
              <a:solidFill>
                <a:srgbClr val="F79646">
                  <a:lumMod val="75000"/>
                </a:srgbClr>
              </a:solidFill>
            </a:endParaRPr>
          </a:p>
        </p:txBody>
      </p:sp>
      <p:sp>
        <p:nvSpPr>
          <p:cNvPr id="31" name="TextBox 30"/>
          <p:cNvSpPr txBox="1"/>
          <p:nvPr/>
        </p:nvSpPr>
        <p:spPr>
          <a:xfrm>
            <a:off x="2596138" y="4771399"/>
            <a:ext cx="1569583" cy="523220"/>
          </a:xfrm>
          <a:prstGeom prst="rect">
            <a:avLst/>
          </a:prstGeom>
          <a:noFill/>
        </p:spPr>
        <p:txBody>
          <a:bodyPr wrap="square" rtlCol="0">
            <a:spAutoFit/>
          </a:bodyPr>
          <a:lstStyle/>
          <a:p>
            <a:pPr>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人浮于事</a:t>
            </a:r>
            <a:endPar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endParaRPr>
          </a:p>
          <a:p>
            <a:pPr>
              <a:defRPr/>
            </a:pP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懒政惰政</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32" name="TextBox 31"/>
          <p:cNvSpPr txBox="1"/>
          <p:nvPr/>
        </p:nvSpPr>
        <p:spPr>
          <a:xfrm>
            <a:off x="2845533" y="4235869"/>
            <a:ext cx="936104"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800" dirty="0" smtClean="0">
                <a:solidFill>
                  <a:srgbClr val="0070C0"/>
                </a:solidFill>
              </a:rPr>
              <a:t>低效性</a:t>
            </a:r>
            <a:endParaRPr lang="zh-CN" altLang="en-US" sz="1800" dirty="0">
              <a:solidFill>
                <a:srgbClr val="0070C0"/>
              </a:solidFill>
            </a:endParaRPr>
          </a:p>
        </p:txBody>
      </p:sp>
      <p:sp>
        <p:nvSpPr>
          <p:cNvPr id="33" name="TextBox 32"/>
          <p:cNvSpPr txBox="1"/>
          <p:nvPr/>
        </p:nvSpPr>
        <p:spPr>
          <a:xfrm>
            <a:off x="5148064" y="4732535"/>
            <a:ext cx="3240360" cy="781752"/>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80000"/>
              </a:lnSpc>
              <a:defRPr/>
            </a:pPr>
            <a:r>
              <a:rPr lang="zh-CN" altLang="en-US" sz="2800" kern="0" dirty="0" smtClean="0">
                <a:solidFill>
                  <a:sysClr val="windowText" lastClr="000000">
                    <a:lumMod val="65000"/>
                    <a:lumOff val="35000"/>
                  </a:sysClr>
                </a:solidFill>
              </a:rPr>
              <a:t>行业协会商会自我发展的需要</a:t>
            </a:r>
            <a:endParaRPr lang="zh-CN" altLang="en-US" sz="2800" kern="0" dirty="0">
              <a:solidFill>
                <a:sysClr val="windowText" lastClr="000000">
                  <a:lumMod val="65000"/>
                  <a:lumOff val="35000"/>
                </a:sysClr>
              </a:solidFill>
            </a:endParaRPr>
          </a:p>
        </p:txBody>
      </p:sp>
    </p:spTree>
    <p:extLst>
      <p:ext uri="{BB962C8B-B14F-4D97-AF65-F5344CB8AC3E}">
        <p14:creationId xmlns:p14="http://schemas.microsoft.com/office/powerpoint/2010/main" val="725034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flipH="1">
            <a:off x="8028384" y="2492896"/>
            <a:ext cx="1115616" cy="1008112"/>
          </a:xfrm>
          <a:prstGeom prst="rect">
            <a:avLst/>
          </a:prstGeom>
          <a:gradFill flip="none" rotWithShape="1">
            <a:gsLst>
              <a:gs pos="0">
                <a:srgbClr val="00B0F0">
                  <a:shade val="30000"/>
                  <a:satMod val="115000"/>
                </a:srgbClr>
              </a:gs>
              <a:gs pos="19000">
                <a:srgbClr val="00B0F0">
                  <a:shade val="67500"/>
                  <a:satMod val="115000"/>
                </a:srgbClr>
              </a:gs>
              <a:gs pos="8000">
                <a:srgbClr val="00B0F0">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8" name="矩形 27"/>
          <p:cNvSpPr/>
          <p:nvPr/>
        </p:nvSpPr>
        <p:spPr>
          <a:xfrm>
            <a:off x="-36512" y="2492896"/>
            <a:ext cx="1231598" cy="1008112"/>
          </a:xfrm>
          <a:prstGeom prst="rect">
            <a:avLst/>
          </a:prstGeom>
          <a:gradFill flip="none" rotWithShape="1">
            <a:gsLst>
              <a:gs pos="0">
                <a:srgbClr val="00B0F0">
                  <a:shade val="30000"/>
                  <a:satMod val="115000"/>
                </a:srgbClr>
              </a:gs>
              <a:gs pos="19000">
                <a:srgbClr val="00B0F0">
                  <a:shade val="67500"/>
                  <a:satMod val="115000"/>
                </a:srgbClr>
              </a:gs>
              <a:gs pos="8000">
                <a:srgbClr val="00B0F0">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grpSp>
        <p:nvGrpSpPr>
          <p:cNvPr id="29" name="组合 28"/>
          <p:cNvGrpSpPr/>
          <p:nvPr/>
        </p:nvGrpSpPr>
        <p:grpSpPr>
          <a:xfrm>
            <a:off x="1003921" y="548680"/>
            <a:ext cx="7168479" cy="4670497"/>
            <a:chOff x="683569" y="980728"/>
            <a:chExt cx="7488831" cy="4879217"/>
          </a:xfrm>
        </p:grpSpPr>
        <p:grpSp>
          <p:nvGrpSpPr>
            <p:cNvPr id="30" name="组合 29"/>
            <p:cNvGrpSpPr/>
            <p:nvPr/>
          </p:nvGrpSpPr>
          <p:grpSpPr>
            <a:xfrm rot="5400000" flipH="1">
              <a:off x="5037403" y="2069813"/>
              <a:ext cx="3504000" cy="2765992"/>
              <a:chOff x="2699792" y="979202"/>
              <a:chExt cx="3600400" cy="2842090"/>
            </a:xfrm>
            <a:effectLst>
              <a:outerShdw blurRad="165100" dist="114300" dir="8100000" algn="tr" rotWithShape="0">
                <a:prstClr val="black">
                  <a:alpha val="51000"/>
                </a:prstClr>
              </a:outerShdw>
            </a:effectLst>
          </p:grpSpPr>
          <p:sp>
            <p:nvSpPr>
              <p:cNvPr id="41" name="椭圆 2"/>
              <p:cNvSpPr/>
              <p:nvPr/>
            </p:nvSpPr>
            <p:spPr>
              <a:xfrm>
                <a:off x="2699792" y="979202"/>
                <a:ext cx="3600400" cy="2842090"/>
              </a:xfrm>
              <a:custGeom>
                <a:avLst/>
                <a:gdLst/>
                <a:ahLst/>
                <a:cxnLst/>
                <a:rect l="l" t="t" r="r" b="b"/>
                <a:pathLst>
                  <a:path w="3600400" h="2842090">
                    <a:moveTo>
                      <a:pt x="1800200" y="0"/>
                    </a:moveTo>
                    <a:cubicBezTo>
                      <a:pt x="2794423" y="0"/>
                      <a:pt x="3600400" y="805977"/>
                      <a:pt x="3600400" y="1800200"/>
                    </a:cubicBezTo>
                    <a:cubicBezTo>
                      <a:pt x="3600400" y="2188690"/>
                      <a:pt x="3477342" y="2548437"/>
                      <a:pt x="3267426" y="2842090"/>
                    </a:cubicBezTo>
                    <a:lnTo>
                      <a:pt x="332975" y="2842090"/>
                    </a:lnTo>
                    <a:cubicBezTo>
                      <a:pt x="123060" y="2548437"/>
                      <a:pt x="0" y="2188690"/>
                      <a:pt x="0" y="1800200"/>
                    </a:cubicBezTo>
                    <a:cubicBezTo>
                      <a:pt x="0" y="805977"/>
                      <a:pt x="805977" y="0"/>
                      <a:pt x="1800200" y="0"/>
                    </a:cubicBezTo>
                    <a:close/>
                  </a:path>
                </a:pathLst>
              </a:custGeom>
              <a:gradFill flip="none" rotWithShape="1">
                <a:gsLst>
                  <a:gs pos="43000">
                    <a:srgbClr val="F79646">
                      <a:lumMod val="75000"/>
                    </a:srgbClr>
                  </a:gs>
                  <a:gs pos="84000">
                    <a:srgbClr val="FFC000"/>
                  </a:gs>
                  <a:gs pos="93000">
                    <a:srgbClr val="FFC000"/>
                  </a:gs>
                </a:gsLst>
                <a:path path="rect">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2" name="椭圆 2"/>
              <p:cNvSpPr/>
              <p:nvPr/>
            </p:nvSpPr>
            <p:spPr>
              <a:xfrm>
                <a:off x="2912443" y="1184405"/>
                <a:ext cx="3185081" cy="2613118"/>
              </a:xfrm>
              <a:custGeom>
                <a:avLst/>
                <a:gdLst/>
                <a:ahLst/>
                <a:cxnLst/>
                <a:rect l="l" t="t" r="r" b="b"/>
                <a:pathLst>
                  <a:path w="3600400" h="2953855">
                    <a:moveTo>
                      <a:pt x="1800200" y="0"/>
                    </a:moveTo>
                    <a:cubicBezTo>
                      <a:pt x="2794423" y="0"/>
                      <a:pt x="3600400" y="805977"/>
                      <a:pt x="3600400" y="1800200"/>
                    </a:cubicBezTo>
                    <a:cubicBezTo>
                      <a:pt x="3600400" y="2239327"/>
                      <a:pt x="3443171" y="2641730"/>
                      <a:pt x="3181542" y="2953855"/>
                    </a:cubicBezTo>
                    <a:lnTo>
                      <a:pt x="418859" y="2953855"/>
                    </a:lnTo>
                    <a:cubicBezTo>
                      <a:pt x="157230" y="2641730"/>
                      <a:pt x="0" y="2239327"/>
                      <a:pt x="0" y="1800200"/>
                    </a:cubicBezTo>
                    <a:cubicBezTo>
                      <a:pt x="0" y="805977"/>
                      <a:pt x="805977" y="0"/>
                      <a:pt x="1800200" y="0"/>
                    </a:cubicBezTo>
                    <a:close/>
                  </a:path>
                </a:pathLst>
              </a:custGeom>
              <a:gradFill flip="none" rotWithShape="1">
                <a:gsLst>
                  <a:gs pos="100000">
                    <a:srgbClr val="37221C"/>
                  </a:gs>
                  <a:gs pos="0">
                    <a:srgbClr val="49322B">
                      <a:shade val="30000"/>
                      <a:satMod val="115000"/>
                    </a:srgbClr>
                  </a:gs>
                  <a:gs pos="77000">
                    <a:srgbClr val="422A22"/>
                  </a:gs>
                  <a:gs pos="32000">
                    <a:srgbClr val="49322B">
                      <a:shade val="67500"/>
                      <a:satMod val="115000"/>
                    </a:srgbClr>
                  </a:gs>
                  <a:gs pos="92000">
                    <a:srgbClr val="644136"/>
                  </a:gs>
                  <a:gs pos="14000">
                    <a:srgbClr val="694439"/>
                  </a:gs>
                </a:gsLst>
                <a:lin ang="0" scaled="1"/>
                <a:tileRect/>
              </a:gra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grpSp>
        <p:grpSp>
          <p:nvGrpSpPr>
            <p:cNvPr id="31" name="组合 30"/>
            <p:cNvGrpSpPr/>
            <p:nvPr/>
          </p:nvGrpSpPr>
          <p:grpSpPr>
            <a:xfrm rot="16200000">
              <a:off x="314565" y="2069813"/>
              <a:ext cx="3504000" cy="2765992"/>
              <a:chOff x="2699792" y="979202"/>
              <a:chExt cx="3600400" cy="2842090"/>
            </a:xfrm>
            <a:effectLst>
              <a:outerShdw blurRad="215900" dist="114300" dir="2700000" algn="tl" rotWithShape="0">
                <a:prstClr val="black">
                  <a:alpha val="47000"/>
                </a:prstClr>
              </a:outerShdw>
            </a:effectLst>
          </p:grpSpPr>
          <p:sp>
            <p:nvSpPr>
              <p:cNvPr id="39" name="椭圆 2"/>
              <p:cNvSpPr/>
              <p:nvPr/>
            </p:nvSpPr>
            <p:spPr>
              <a:xfrm>
                <a:off x="2699792" y="979202"/>
                <a:ext cx="3600400" cy="2842090"/>
              </a:xfrm>
              <a:custGeom>
                <a:avLst/>
                <a:gdLst/>
                <a:ahLst/>
                <a:cxnLst/>
                <a:rect l="l" t="t" r="r" b="b"/>
                <a:pathLst>
                  <a:path w="3600400" h="2842090">
                    <a:moveTo>
                      <a:pt x="1800200" y="0"/>
                    </a:moveTo>
                    <a:cubicBezTo>
                      <a:pt x="2794423" y="0"/>
                      <a:pt x="3600400" y="805977"/>
                      <a:pt x="3600400" y="1800200"/>
                    </a:cubicBezTo>
                    <a:cubicBezTo>
                      <a:pt x="3600400" y="2188690"/>
                      <a:pt x="3477342" y="2548437"/>
                      <a:pt x="3267426" y="2842090"/>
                    </a:cubicBezTo>
                    <a:lnTo>
                      <a:pt x="332975" y="2842090"/>
                    </a:lnTo>
                    <a:cubicBezTo>
                      <a:pt x="123060" y="2548437"/>
                      <a:pt x="0" y="2188690"/>
                      <a:pt x="0" y="1800200"/>
                    </a:cubicBezTo>
                    <a:cubicBezTo>
                      <a:pt x="0" y="805977"/>
                      <a:pt x="805977" y="0"/>
                      <a:pt x="1800200" y="0"/>
                    </a:cubicBezTo>
                    <a:close/>
                  </a:path>
                </a:pathLst>
              </a:custGeom>
              <a:gradFill flip="none" rotWithShape="1">
                <a:gsLst>
                  <a:gs pos="43000">
                    <a:srgbClr val="F79646">
                      <a:lumMod val="75000"/>
                    </a:srgbClr>
                  </a:gs>
                  <a:gs pos="84000">
                    <a:srgbClr val="FFC000"/>
                  </a:gs>
                  <a:gs pos="93000">
                    <a:srgbClr val="FFC000"/>
                  </a:gs>
                </a:gsLst>
                <a:path path="rect">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0" name="椭圆 2"/>
              <p:cNvSpPr/>
              <p:nvPr/>
            </p:nvSpPr>
            <p:spPr>
              <a:xfrm>
                <a:off x="2912443" y="1184405"/>
                <a:ext cx="3185081" cy="2613118"/>
              </a:xfrm>
              <a:custGeom>
                <a:avLst/>
                <a:gdLst/>
                <a:ahLst/>
                <a:cxnLst/>
                <a:rect l="l" t="t" r="r" b="b"/>
                <a:pathLst>
                  <a:path w="3600400" h="2953855">
                    <a:moveTo>
                      <a:pt x="1800200" y="0"/>
                    </a:moveTo>
                    <a:cubicBezTo>
                      <a:pt x="2794423" y="0"/>
                      <a:pt x="3600400" y="805977"/>
                      <a:pt x="3600400" y="1800200"/>
                    </a:cubicBezTo>
                    <a:cubicBezTo>
                      <a:pt x="3600400" y="2239327"/>
                      <a:pt x="3443171" y="2641730"/>
                      <a:pt x="3181542" y="2953855"/>
                    </a:cubicBezTo>
                    <a:lnTo>
                      <a:pt x="418859" y="2953855"/>
                    </a:lnTo>
                    <a:cubicBezTo>
                      <a:pt x="157230" y="2641730"/>
                      <a:pt x="0" y="2239327"/>
                      <a:pt x="0" y="1800200"/>
                    </a:cubicBezTo>
                    <a:cubicBezTo>
                      <a:pt x="0" y="805977"/>
                      <a:pt x="805977" y="0"/>
                      <a:pt x="1800200" y="0"/>
                    </a:cubicBezTo>
                    <a:close/>
                  </a:path>
                </a:pathLst>
              </a:custGeom>
              <a:gradFill flip="none" rotWithShape="1">
                <a:gsLst>
                  <a:gs pos="100000">
                    <a:srgbClr val="37221C"/>
                  </a:gs>
                  <a:gs pos="0">
                    <a:srgbClr val="49322B">
                      <a:shade val="30000"/>
                      <a:satMod val="115000"/>
                    </a:srgbClr>
                  </a:gs>
                  <a:gs pos="77000">
                    <a:srgbClr val="422A22"/>
                  </a:gs>
                  <a:gs pos="32000">
                    <a:srgbClr val="49322B">
                      <a:shade val="67500"/>
                      <a:satMod val="115000"/>
                    </a:srgbClr>
                  </a:gs>
                  <a:gs pos="92000">
                    <a:srgbClr val="644136"/>
                  </a:gs>
                  <a:gs pos="14000">
                    <a:srgbClr val="694439"/>
                  </a:gs>
                </a:gsLst>
                <a:lin ang="0" scaled="1"/>
                <a:tileRect/>
              </a:gra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grpSp>
        <p:grpSp>
          <p:nvGrpSpPr>
            <p:cNvPr id="32" name="组合 31"/>
            <p:cNvGrpSpPr/>
            <p:nvPr/>
          </p:nvGrpSpPr>
          <p:grpSpPr>
            <a:xfrm>
              <a:off x="2879812" y="980728"/>
              <a:ext cx="3096344" cy="2444197"/>
              <a:chOff x="2699792" y="979202"/>
              <a:chExt cx="3600400" cy="2842090"/>
            </a:xfrm>
          </p:grpSpPr>
          <p:sp>
            <p:nvSpPr>
              <p:cNvPr id="37" name="椭圆 2"/>
              <p:cNvSpPr/>
              <p:nvPr/>
            </p:nvSpPr>
            <p:spPr>
              <a:xfrm>
                <a:off x="2699792" y="979202"/>
                <a:ext cx="3600400" cy="2842090"/>
              </a:xfrm>
              <a:custGeom>
                <a:avLst/>
                <a:gdLst/>
                <a:ahLst/>
                <a:cxnLst/>
                <a:rect l="l" t="t" r="r" b="b"/>
                <a:pathLst>
                  <a:path w="3600400" h="2842090">
                    <a:moveTo>
                      <a:pt x="1800200" y="0"/>
                    </a:moveTo>
                    <a:cubicBezTo>
                      <a:pt x="2794423" y="0"/>
                      <a:pt x="3600400" y="805977"/>
                      <a:pt x="3600400" y="1800200"/>
                    </a:cubicBezTo>
                    <a:cubicBezTo>
                      <a:pt x="3600400" y="2188690"/>
                      <a:pt x="3477342" y="2548437"/>
                      <a:pt x="3267426" y="2842090"/>
                    </a:cubicBezTo>
                    <a:lnTo>
                      <a:pt x="332975" y="2842090"/>
                    </a:lnTo>
                    <a:cubicBezTo>
                      <a:pt x="123060" y="2548437"/>
                      <a:pt x="0" y="2188690"/>
                      <a:pt x="0" y="1800200"/>
                    </a:cubicBezTo>
                    <a:cubicBezTo>
                      <a:pt x="0" y="805977"/>
                      <a:pt x="805977" y="0"/>
                      <a:pt x="1800200" y="0"/>
                    </a:cubicBezTo>
                    <a:close/>
                  </a:path>
                </a:pathLst>
              </a:custGeom>
              <a:gradFill flip="none" rotWithShape="1">
                <a:gsLst>
                  <a:gs pos="43000">
                    <a:srgbClr val="00B0F0">
                      <a:shade val="30000"/>
                      <a:satMod val="115000"/>
                    </a:srgbClr>
                  </a:gs>
                  <a:gs pos="84000">
                    <a:srgbClr val="00B0F0">
                      <a:shade val="67500"/>
                      <a:satMod val="115000"/>
                    </a:srgbClr>
                  </a:gs>
                  <a:gs pos="93000">
                    <a:srgbClr val="00B0F0">
                      <a:shade val="100000"/>
                      <a:satMod val="115000"/>
                    </a:srgbClr>
                  </a:gs>
                </a:gsLst>
                <a:path path="rect">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8" name="椭圆 2"/>
              <p:cNvSpPr/>
              <p:nvPr/>
            </p:nvSpPr>
            <p:spPr>
              <a:xfrm>
                <a:off x="2915816" y="1221900"/>
                <a:ext cx="3168352" cy="2599392"/>
              </a:xfrm>
              <a:custGeom>
                <a:avLst/>
                <a:gdLst/>
                <a:ahLst/>
                <a:cxnLst/>
                <a:rect l="l" t="t" r="r" b="b"/>
                <a:pathLst>
                  <a:path w="3600400" h="2953855">
                    <a:moveTo>
                      <a:pt x="1800200" y="0"/>
                    </a:moveTo>
                    <a:cubicBezTo>
                      <a:pt x="2794423" y="0"/>
                      <a:pt x="3600400" y="805977"/>
                      <a:pt x="3600400" y="1800200"/>
                    </a:cubicBezTo>
                    <a:cubicBezTo>
                      <a:pt x="3600400" y="2239327"/>
                      <a:pt x="3443171" y="2641730"/>
                      <a:pt x="3181542" y="2953855"/>
                    </a:cubicBezTo>
                    <a:lnTo>
                      <a:pt x="418859" y="2953855"/>
                    </a:lnTo>
                    <a:cubicBezTo>
                      <a:pt x="157230" y="2641730"/>
                      <a:pt x="0" y="2239327"/>
                      <a:pt x="0" y="1800200"/>
                    </a:cubicBezTo>
                    <a:cubicBezTo>
                      <a:pt x="0" y="805977"/>
                      <a:pt x="805977" y="0"/>
                      <a:pt x="1800200" y="0"/>
                    </a:cubicBezTo>
                    <a:close/>
                  </a:path>
                </a:pathLst>
              </a:custGeom>
              <a:gradFill flip="none" rotWithShape="1">
                <a:gsLst>
                  <a:gs pos="100000">
                    <a:srgbClr val="37221C"/>
                  </a:gs>
                  <a:gs pos="0">
                    <a:srgbClr val="49322B">
                      <a:shade val="30000"/>
                      <a:satMod val="115000"/>
                    </a:srgbClr>
                  </a:gs>
                  <a:gs pos="77000">
                    <a:srgbClr val="422A22"/>
                  </a:gs>
                  <a:gs pos="32000">
                    <a:srgbClr val="49322B">
                      <a:shade val="67500"/>
                      <a:satMod val="115000"/>
                    </a:srgbClr>
                  </a:gs>
                  <a:gs pos="92000">
                    <a:srgbClr val="644136"/>
                  </a:gs>
                  <a:gs pos="14000">
                    <a:srgbClr val="694439"/>
                  </a:gs>
                </a:gsLst>
                <a:lin ang="0" scaled="1"/>
                <a:tileRect/>
              </a:gra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grpSp>
        <p:grpSp>
          <p:nvGrpSpPr>
            <p:cNvPr id="33" name="组合 32"/>
            <p:cNvGrpSpPr/>
            <p:nvPr/>
          </p:nvGrpSpPr>
          <p:grpSpPr>
            <a:xfrm flipV="1">
              <a:off x="2879812" y="3415748"/>
              <a:ext cx="3096344" cy="2444197"/>
              <a:chOff x="2699792" y="979202"/>
              <a:chExt cx="3600400" cy="2842090"/>
            </a:xfrm>
          </p:grpSpPr>
          <p:sp>
            <p:nvSpPr>
              <p:cNvPr id="35" name="椭圆 2"/>
              <p:cNvSpPr/>
              <p:nvPr/>
            </p:nvSpPr>
            <p:spPr>
              <a:xfrm>
                <a:off x="2699792" y="979202"/>
                <a:ext cx="3600400" cy="2842090"/>
              </a:xfrm>
              <a:custGeom>
                <a:avLst/>
                <a:gdLst/>
                <a:ahLst/>
                <a:cxnLst/>
                <a:rect l="l" t="t" r="r" b="b"/>
                <a:pathLst>
                  <a:path w="3600400" h="2842090">
                    <a:moveTo>
                      <a:pt x="1800200" y="0"/>
                    </a:moveTo>
                    <a:cubicBezTo>
                      <a:pt x="2794423" y="0"/>
                      <a:pt x="3600400" y="805977"/>
                      <a:pt x="3600400" y="1800200"/>
                    </a:cubicBezTo>
                    <a:cubicBezTo>
                      <a:pt x="3600400" y="2188690"/>
                      <a:pt x="3477342" y="2548437"/>
                      <a:pt x="3267426" y="2842090"/>
                    </a:cubicBezTo>
                    <a:lnTo>
                      <a:pt x="332975" y="2842090"/>
                    </a:lnTo>
                    <a:cubicBezTo>
                      <a:pt x="123060" y="2548437"/>
                      <a:pt x="0" y="2188690"/>
                      <a:pt x="0" y="1800200"/>
                    </a:cubicBezTo>
                    <a:cubicBezTo>
                      <a:pt x="0" y="805977"/>
                      <a:pt x="805977" y="0"/>
                      <a:pt x="1800200" y="0"/>
                    </a:cubicBezTo>
                    <a:close/>
                  </a:path>
                </a:pathLst>
              </a:custGeom>
              <a:gradFill flip="none" rotWithShape="1">
                <a:gsLst>
                  <a:gs pos="43000">
                    <a:srgbClr val="00B0F0">
                      <a:shade val="30000"/>
                      <a:satMod val="115000"/>
                    </a:srgbClr>
                  </a:gs>
                  <a:gs pos="84000">
                    <a:srgbClr val="00B0F0">
                      <a:shade val="67500"/>
                      <a:satMod val="115000"/>
                    </a:srgbClr>
                  </a:gs>
                  <a:gs pos="93000">
                    <a:srgbClr val="00B0F0">
                      <a:shade val="100000"/>
                      <a:satMod val="115000"/>
                    </a:srgbClr>
                  </a:gs>
                </a:gsLst>
                <a:path path="rect">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6" name="椭圆 2"/>
              <p:cNvSpPr/>
              <p:nvPr/>
            </p:nvSpPr>
            <p:spPr>
              <a:xfrm>
                <a:off x="2915816" y="1221900"/>
                <a:ext cx="3168352" cy="2599392"/>
              </a:xfrm>
              <a:custGeom>
                <a:avLst/>
                <a:gdLst/>
                <a:ahLst/>
                <a:cxnLst/>
                <a:rect l="l" t="t" r="r" b="b"/>
                <a:pathLst>
                  <a:path w="3600400" h="2953855">
                    <a:moveTo>
                      <a:pt x="1800200" y="0"/>
                    </a:moveTo>
                    <a:cubicBezTo>
                      <a:pt x="2794423" y="0"/>
                      <a:pt x="3600400" y="805977"/>
                      <a:pt x="3600400" y="1800200"/>
                    </a:cubicBezTo>
                    <a:cubicBezTo>
                      <a:pt x="3600400" y="2239327"/>
                      <a:pt x="3443171" y="2641730"/>
                      <a:pt x="3181542" y="2953855"/>
                    </a:cubicBezTo>
                    <a:lnTo>
                      <a:pt x="418859" y="2953855"/>
                    </a:lnTo>
                    <a:cubicBezTo>
                      <a:pt x="157230" y="2641730"/>
                      <a:pt x="0" y="2239327"/>
                      <a:pt x="0" y="1800200"/>
                    </a:cubicBezTo>
                    <a:cubicBezTo>
                      <a:pt x="0" y="805977"/>
                      <a:pt x="805977" y="0"/>
                      <a:pt x="1800200" y="0"/>
                    </a:cubicBezTo>
                    <a:close/>
                  </a:path>
                </a:pathLst>
              </a:custGeom>
              <a:gradFill flip="none" rotWithShape="1">
                <a:gsLst>
                  <a:gs pos="100000">
                    <a:srgbClr val="37221C"/>
                  </a:gs>
                  <a:gs pos="0">
                    <a:srgbClr val="49322B">
                      <a:shade val="30000"/>
                      <a:satMod val="115000"/>
                    </a:srgbClr>
                  </a:gs>
                  <a:gs pos="77000">
                    <a:srgbClr val="422A22"/>
                  </a:gs>
                  <a:gs pos="32000">
                    <a:srgbClr val="49322B">
                      <a:shade val="67500"/>
                      <a:satMod val="115000"/>
                    </a:srgbClr>
                  </a:gs>
                  <a:gs pos="92000">
                    <a:srgbClr val="644136"/>
                  </a:gs>
                  <a:gs pos="14000">
                    <a:srgbClr val="694439"/>
                  </a:gs>
                </a:gsLst>
                <a:lin ang="0" scaled="1"/>
                <a:tileRect/>
              </a:gra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grpSp>
        <p:pic>
          <p:nvPicPr>
            <p:cNvPr id="34" name="Picture 3"/>
            <p:cNvPicPr>
              <a:picLocks noChangeAspect="1" noChangeArrowheads="1"/>
            </p:cNvPicPr>
            <p:nvPr/>
          </p:nvPicPr>
          <p:blipFill rotWithShape="1">
            <a:blip r:embed="rId3" cstate="print">
              <a:duotone>
                <a:prstClr val="black"/>
                <a:srgbClr val="C0504D">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2767" r="7205" b="57679"/>
            <a:stretch/>
          </p:blipFill>
          <p:spPr bwMode="auto">
            <a:xfrm rot="10800000" flipH="1">
              <a:off x="971601" y="3418658"/>
              <a:ext cx="7200799" cy="19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TextBox 42"/>
          <p:cNvSpPr txBox="1"/>
          <p:nvPr/>
        </p:nvSpPr>
        <p:spPr>
          <a:xfrm>
            <a:off x="1331640" y="2618909"/>
            <a:ext cx="1922252" cy="646331"/>
          </a:xfrm>
          <a:prstGeom prst="rect">
            <a:avLst/>
          </a:prstGeom>
          <a:noFill/>
        </p:spPr>
        <p:txBody>
          <a:bodyPr wrap="square" rtlCol="0">
            <a:spAutoFit/>
          </a:bodyPr>
          <a:lstStyle/>
          <a:p>
            <a:pPr>
              <a:defRPr/>
            </a:pPr>
            <a:r>
              <a:rPr lang="zh-CN" altLang="en-US" kern="0" dirty="0" smtClean="0">
                <a:solidFill>
                  <a:sysClr val="window" lastClr="FFFFFF"/>
                </a:solidFill>
                <a:latin typeface="Arial" pitchFamily="34" charset="0"/>
                <a:ea typeface="微软雅黑" pitchFamily="34" charset="-122"/>
                <a:cs typeface="Arial" pitchFamily="34" charset="0"/>
              </a:rPr>
              <a:t>政府的归政府，社会的归社会</a:t>
            </a:r>
            <a:endParaRPr lang="en-US" altLang="zh-CN" kern="0" dirty="0">
              <a:solidFill>
                <a:sysClr val="window" lastClr="FFFFFF"/>
              </a:solidFill>
              <a:latin typeface="Arial" pitchFamily="34" charset="0"/>
              <a:ea typeface="微软雅黑" pitchFamily="34" charset="-122"/>
              <a:cs typeface="Arial" pitchFamily="34" charset="0"/>
            </a:endParaRPr>
          </a:p>
        </p:txBody>
      </p:sp>
      <p:sp>
        <p:nvSpPr>
          <p:cNvPr id="44" name="TextBox 43"/>
          <p:cNvSpPr txBox="1"/>
          <p:nvPr/>
        </p:nvSpPr>
        <p:spPr>
          <a:xfrm>
            <a:off x="6038664" y="2545904"/>
            <a:ext cx="1989720" cy="369332"/>
          </a:xfrm>
          <a:prstGeom prst="rect">
            <a:avLst/>
          </a:prstGeom>
          <a:noFill/>
        </p:spPr>
        <p:txBody>
          <a:bodyPr wrap="square" rtlCol="0">
            <a:spAutoFit/>
          </a:bodyPr>
          <a:lstStyle/>
          <a:p>
            <a:pPr>
              <a:defRPr/>
            </a:pPr>
            <a:r>
              <a:rPr lang="zh-CN" altLang="en-US" kern="0" dirty="0" smtClean="0">
                <a:solidFill>
                  <a:sysClr val="window" lastClr="FFFFFF"/>
                </a:solidFill>
                <a:latin typeface="Arial" pitchFamily="34" charset="0"/>
                <a:ea typeface="微软雅黑" pitchFamily="34" charset="-122"/>
                <a:cs typeface="Arial" pitchFamily="34" charset="0"/>
              </a:rPr>
              <a:t>重建政府公信力</a:t>
            </a:r>
            <a:endParaRPr lang="en-US" altLang="zh-CN" kern="0" dirty="0">
              <a:solidFill>
                <a:sysClr val="window" lastClr="FFFFFF"/>
              </a:solidFill>
              <a:latin typeface="Arial" pitchFamily="34" charset="0"/>
              <a:ea typeface="微软雅黑" pitchFamily="34" charset="-122"/>
              <a:cs typeface="Arial" pitchFamily="34" charset="0"/>
            </a:endParaRPr>
          </a:p>
        </p:txBody>
      </p:sp>
      <p:sp>
        <p:nvSpPr>
          <p:cNvPr id="45" name="TextBox 44"/>
          <p:cNvSpPr txBox="1"/>
          <p:nvPr/>
        </p:nvSpPr>
        <p:spPr>
          <a:xfrm>
            <a:off x="3651592" y="1754813"/>
            <a:ext cx="2072536" cy="369332"/>
          </a:xfrm>
          <a:prstGeom prst="rect">
            <a:avLst/>
          </a:prstGeom>
          <a:noFill/>
        </p:spPr>
        <p:txBody>
          <a:bodyPr wrap="square" rtlCol="0">
            <a:spAutoFit/>
          </a:bodyPr>
          <a:lstStyle/>
          <a:p>
            <a:pPr>
              <a:defRPr/>
            </a:pPr>
            <a:r>
              <a:rPr lang="zh-CN" altLang="en-US" kern="0" dirty="0" smtClean="0">
                <a:solidFill>
                  <a:sysClr val="window" lastClr="FFFFFF"/>
                </a:solidFill>
                <a:latin typeface="Arial" pitchFamily="34" charset="0"/>
                <a:ea typeface="微软雅黑" pitchFamily="34" charset="-122"/>
                <a:cs typeface="Arial" pitchFamily="34" charset="0"/>
              </a:rPr>
              <a:t>反腐败</a:t>
            </a:r>
            <a:endParaRPr lang="en-US" altLang="zh-CN" kern="0" dirty="0">
              <a:solidFill>
                <a:sysClr val="window" lastClr="FFFFFF"/>
              </a:solidFill>
              <a:latin typeface="Arial" pitchFamily="34" charset="0"/>
              <a:ea typeface="微软雅黑" pitchFamily="34" charset="-122"/>
              <a:cs typeface="Arial" pitchFamily="34" charset="0"/>
            </a:endParaRPr>
          </a:p>
        </p:txBody>
      </p:sp>
      <p:sp>
        <p:nvSpPr>
          <p:cNvPr id="46" name="TextBox 45"/>
          <p:cNvSpPr txBox="1"/>
          <p:nvPr/>
        </p:nvSpPr>
        <p:spPr>
          <a:xfrm>
            <a:off x="3651592" y="3771037"/>
            <a:ext cx="2072536" cy="369332"/>
          </a:xfrm>
          <a:prstGeom prst="rect">
            <a:avLst/>
          </a:prstGeom>
          <a:noFill/>
        </p:spPr>
        <p:txBody>
          <a:bodyPr wrap="square" rtlCol="0">
            <a:spAutoFit/>
          </a:bodyPr>
          <a:lstStyle/>
          <a:p>
            <a:pPr>
              <a:defRPr/>
            </a:pPr>
            <a:r>
              <a:rPr lang="zh-CN" altLang="en-US" kern="0" dirty="0" smtClean="0">
                <a:solidFill>
                  <a:sysClr val="window" lastClr="FFFFFF"/>
                </a:solidFill>
                <a:latin typeface="Arial" pitchFamily="34" charset="0"/>
                <a:ea typeface="微软雅黑" pitchFamily="34" charset="-122"/>
                <a:cs typeface="Arial" pitchFamily="34" charset="0"/>
              </a:rPr>
              <a:t>为政府减负</a:t>
            </a:r>
            <a:endParaRPr lang="en-US" altLang="zh-CN" kern="0" dirty="0">
              <a:solidFill>
                <a:sysClr val="window" lastClr="FFFFFF"/>
              </a:solidFill>
              <a:latin typeface="Arial" pitchFamily="34" charset="0"/>
              <a:ea typeface="微软雅黑" pitchFamily="34" charset="-122"/>
              <a:cs typeface="Arial" pitchFamily="34" charset="0"/>
            </a:endParaRPr>
          </a:p>
        </p:txBody>
      </p:sp>
      <p:sp>
        <p:nvSpPr>
          <p:cNvPr id="47" name="TextBox 46"/>
          <p:cNvSpPr txBox="1"/>
          <p:nvPr/>
        </p:nvSpPr>
        <p:spPr>
          <a:xfrm>
            <a:off x="1956710" y="1436235"/>
            <a:ext cx="672111" cy="1257075"/>
          </a:xfrm>
          <a:prstGeom prst="rect">
            <a:avLst/>
          </a:prstGeom>
          <a:noFill/>
        </p:spPr>
        <p:txBody>
          <a:bodyPr wrap="square" rtlCol="0">
            <a:spAutoFit/>
          </a:bodyPr>
          <a:lstStyle/>
          <a:p>
            <a:pPr>
              <a:lnSpc>
                <a:spcPct val="130000"/>
              </a:lnSpc>
              <a:defRPr/>
            </a:pPr>
            <a:r>
              <a:rPr lang="en-US" altLang="zh-CN" sz="6600" b="1" kern="0" dirty="0">
                <a:solidFill>
                  <a:sysClr val="window" lastClr="FFFFFF"/>
                </a:solidFill>
                <a:latin typeface="Agency FB" pitchFamily="34" charset="0"/>
                <a:ea typeface="微软雅黑" pitchFamily="34" charset="-122"/>
                <a:cs typeface="Calibri" pitchFamily="34" charset="0"/>
              </a:rPr>
              <a:t>A</a:t>
            </a:r>
            <a:endParaRPr lang="en-US" altLang="zh-CN" sz="7200" b="1" kern="0" dirty="0">
              <a:solidFill>
                <a:sysClr val="window" lastClr="FFFFFF"/>
              </a:solidFill>
              <a:latin typeface="Agency FB" pitchFamily="34" charset="0"/>
              <a:ea typeface="微软雅黑" pitchFamily="34" charset="-122"/>
              <a:cs typeface="Calibri" pitchFamily="34" charset="0"/>
            </a:endParaRPr>
          </a:p>
        </p:txBody>
      </p:sp>
      <p:sp>
        <p:nvSpPr>
          <p:cNvPr id="48" name="TextBox 47"/>
          <p:cNvSpPr txBox="1"/>
          <p:nvPr/>
        </p:nvSpPr>
        <p:spPr>
          <a:xfrm>
            <a:off x="4283968" y="683216"/>
            <a:ext cx="672111" cy="1151149"/>
          </a:xfrm>
          <a:prstGeom prst="rect">
            <a:avLst/>
          </a:prstGeom>
          <a:noFill/>
        </p:spPr>
        <p:txBody>
          <a:bodyPr wrap="square" rtlCol="0">
            <a:spAutoFit/>
          </a:bodyPr>
          <a:lstStyle/>
          <a:p>
            <a:pPr>
              <a:lnSpc>
                <a:spcPct val="130000"/>
              </a:lnSpc>
              <a:defRPr/>
            </a:pPr>
            <a:r>
              <a:rPr lang="en-US" altLang="zh-CN" sz="6000" b="1" kern="0" dirty="0">
                <a:solidFill>
                  <a:sysClr val="window" lastClr="FFFFFF"/>
                </a:solidFill>
                <a:latin typeface="Agency FB" pitchFamily="34" charset="0"/>
                <a:ea typeface="微软雅黑" pitchFamily="34" charset="-122"/>
                <a:cs typeface="Calibri" pitchFamily="34" charset="0"/>
              </a:rPr>
              <a:t>B</a:t>
            </a:r>
            <a:endParaRPr lang="en-US" altLang="zh-CN" sz="6600" b="1" kern="0" dirty="0">
              <a:solidFill>
                <a:sysClr val="window" lastClr="FFFFFF"/>
              </a:solidFill>
              <a:latin typeface="Agency FB" pitchFamily="34" charset="0"/>
              <a:ea typeface="微软雅黑" pitchFamily="34" charset="-122"/>
              <a:cs typeface="Calibri" pitchFamily="34" charset="0"/>
            </a:endParaRPr>
          </a:p>
        </p:txBody>
      </p:sp>
      <p:sp>
        <p:nvSpPr>
          <p:cNvPr id="49" name="TextBox 48"/>
          <p:cNvSpPr txBox="1"/>
          <p:nvPr/>
        </p:nvSpPr>
        <p:spPr>
          <a:xfrm>
            <a:off x="4283968" y="2709899"/>
            <a:ext cx="672111" cy="1151149"/>
          </a:xfrm>
          <a:prstGeom prst="rect">
            <a:avLst/>
          </a:prstGeom>
          <a:noFill/>
        </p:spPr>
        <p:txBody>
          <a:bodyPr wrap="square" rtlCol="0">
            <a:spAutoFit/>
          </a:bodyPr>
          <a:lstStyle/>
          <a:p>
            <a:pPr>
              <a:lnSpc>
                <a:spcPct val="130000"/>
              </a:lnSpc>
              <a:defRPr/>
            </a:pPr>
            <a:r>
              <a:rPr lang="en-US" altLang="zh-CN" sz="6000" b="1" kern="0" dirty="0">
                <a:solidFill>
                  <a:sysClr val="window" lastClr="FFFFFF"/>
                </a:solidFill>
                <a:latin typeface="Agency FB" pitchFamily="34" charset="0"/>
                <a:ea typeface="微软雅黑" pitchFamily="34" charset="-122"/>
                <a:cs typeface="Calibri" pitchFamily="34" charset="0"/>
              </a:rPr>
              <a:t>C</a:t>
            </a:r>
            <a:endParaRPr lang="en-US" altLang="zh-CN" sz="6600" b="1" kern="0" dirty="0">
              <a:solidFill>
                <a:sysClr val="window" lastClr="FFFFFF"/>
              </a:solidFill>
              <a:latin typeface="Agency FB" pitchFamily="34" charset="0"/>
              <a:ea typeface="微软雅黑" pitchFamily="34" charset="-122"/>
              <a:cs typeface="Calibri" pitchFamily="34" charset="0"/>
            </a:endParaRPr>
          </a:p>
        </p:txBody>
      </p:sp>
      <p:sp>
        <p:nvSpPr>
          <p:cNvPr id="50" name="TextBox 49"/>
          <p:cNvSpPr txBox="1"/>
          <p:nvPr/>
        </p:nvSpPr>
        <p:spPr>
          <a:xfrm>
            <a:off x="6512508" y="1436235"/>
            <a:ext cx="672111" cy="1151149"/>
          </a:xfrm>
          <a:prstGeom prst="rect">
            <a:avLst/>
          </a:prstGeom>
          <a:noFill/>
        </p:spPr>
        <p:txBody>
          <a:bodyPr wrap="square" rtlCol="0">
            <a:spAutoFit/>
          </a:bodyPr>
          <a:lstStyle/>
          <a:p>
            <a:pPr>
              <a:lnSpc>
                <a:spcPct val="130000"/>
              </a:lnSpc>
              <a:defRPr/>
            </a:pPr>
            <a:r>
              <a:rPr lang="en-US" altLang="zh-CN" sz="6000" b="1" kern="0" dirty="0">
                <a:solidFill>
                  <a:sysClr val="window" lastClr="FFFFFF"/>
                </a:solidFill>
                <a:latin typeface="Agency FB" pitchFamily="34" charset="0"/>
                <a:ea typeface="微软雅黑" pitchFamily="34" charset="-122"/>
                <a:cs typeface="Calibri" pitchFamily="34" charset="0"/>
              </a:rPr>
              <a:t>D</a:t>
            </a:r>
            <a:endParaRPr lang="en-US" altLang="zh-CN" sz="6600" b="1" kern="0" dirty="0">
              <a:solidFill>
                <a:sysClr val="window" lastClr="FFFFFF"/>
              </a:solidFill>
              <a:latin typeface="Agency FB" pitchFamily="34" charset="0"/>
              <a:ea typeface="微软雅黑" pitchFamily="34" charset="-122"/>
              <a:cs typeface="Calibri" pitchFamily="34" charset="0"/>
            </a:endParaRPr>
          </a:p>
        </p:txBody>
      </p:sp>
      <p:sp>
        <p:nvSpPr>
          <p:cNvPr id="51" name="TextBox 50"/>
          <p:cNvSpPr txBox="1"/>
          <p:nvPr/>
        </p:nvSpPr>
        <p:spPr>
          <a:xfrm>
            <a:off x="1835696" y="5368484"/>
            <a:ext cx="5688632" cy="652486"/>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defRPr/>
            </a:pPr>
            <a:r>
              <a:rPr lang="zh-CN" altLang="en-US" sz="2800" kern="0" dirty="0" smtClean="0">
                <a:solidFill>
                  <a:srgbClr val="5C3C32"/>
                </a:solidFill>
              </a:rPr>
              <a:t>国家治理体系现代化的需要</a:t>
            </a:r>
            <a:endParaRPr lang="zh-CN" altLang="en-US" sz="2800" kern="0" dirty="0">
              <a:solidFill>
                <a:srgbClr val="5C3C32"/>
              </a:solidFill>
            </a:endParaRPr>
          </a:p>
        </p:txBody>
      </p:sp>
    </p:spTree>
    <p:extLst>
      <p:ext uri="{BB962C8B-B14F-4D97-AF65-F5344CB8AC3E}">
        <p14:creationId xmlns:p14="http://schemas.microsoft.com/office/powerpoint/2010/main" val="3306902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4770" y="404664"/>
            <a:ext cx="8229600" cy="510580"/>
          </a:xfrm>
        </p:spPr>
        <p:txBody>
          <a:bodyPr/>
          <a:lstStyle/>
          <a:p>
            <a:r>
              <a:rPr lang="zh-CN" altLang="en-US" dirty="0"/>
              <a:t>断奶后的成长：脱钩后政府、行业协会商会和企业</a:t>
            </a:r>
            <a:endParaRPr lang="zh-CN" altLang="en-US" dirty="0"/>
          </a:p>
        </p:txBody>
      </p:sp>
      <p:sp>
        <p:nvSpPr>
          <p:cNvPr id="4" name="Freeform 14"/>
          <p:cNvSpPr>
            <a:spLocks/>
          </p:cNvSpPr>
          <p:nvPr/>
        </p:nvSpPr>
        <p:spPr bwMode="auto">
          <a:xfrm>
            <a:off x="4529883" y="3497047"/>
            <a:ext cx="1311275" cy="1046163"/>
          </a:xfrm>
          <a:custGeom>
            <a:avLst/>
            <a:gdLst>
              <a:gd name="T0" fmla="*/ 0 w 826"/>
              <a:gd name="T1" fmla="*/ 444 h 659"/>
              <a:gd name="T2" fmla="*/ 569 w 826"/>
              <a:gd name="T3" fmla="*/ 659 h 659"/>
              <a:gd name="T4" fmla="*/ 826 w 826"/>
              <a:gd name="T5" fmla="*/ 620 h 659"/>
              <a:gd name="T6" fmla="*/ 271 w 826"/>
              <a:gd name="T7" fmla="*/ 0 h 659"/>
              <a:gd name="T8" fmla="*/ 0 w 826"/>
              <a:gd name="T9" fmla="*/ 444 h 659"/>
            </a:gdLst>
            <a:ahLst/>
            <a:cxnLst>
              <a:cxn ang="0">
                <a:pos x="T0" y="T1"/>
              </a:cxn>
              <a:cxn ang="0">
                <a:pos x="T2" y="T3"/>
              </a:cxn>
              <a:cxn ang="0">
                <a:pos x="T4" y="T5"/>
              </a:cxn>
              <a:cxn ang="0">
                <a:pos x="T6" y="T7"/>
              </a:cxn>
              <a:cxn ang="0">
                <a:pos x="T8" y="T9"/>
              </a:cxn>
            </a:cxnLst>
            <a:rect l="0" t="0" r="r" b="b"/>
            <a:pathLst>
              <a:path w="826" h="659">
                <a:moveTo>
                  <a:pt x="0" y="444"/>
                </a:moveTo>
                <a:cubicBezTo>
                  <a:pt x="151" y="578"/>
                  <a:pt x="351" y="659"/>
                  <a:pt x="569" y="659"/>
                </a:cubicBezTo>
                <a:cubicBezTo>
                  <a:pt x="659" y="659"/>
                  <a:pt x="745" y="645"/>
                  <a:pt x="826" y="620"/>
                </a:cubicBezTo>
                <a:cubicBezTo>
                  <a:pt x="768" y="326"/>
                  <a:pt x="553" y="89"/>
                  <a:pt x="271" y="0"/>
                </a:cubicBezTo>
                <a:cubicBezTo>
                  <a:pt x="228" y="175"/>
                  <a:pt x="131" y="329"/>
                  <a:pt x="0" y="444"/>
                </a:cubicBezTo>
              </a:path>
            </a:pathLst>
          </a:custGeom>
          <a:solidFill>
            <a:srgbClr val="C00000">
              <a:lumMod val="40000"/>
              <a:lumOff val="60000"/>
            </a:srgbClr>
          </a:soli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sysClr val="window" lastClr="FFFFFF"/>
              </a:solidFill>
              <a:latin typeface="Impact" pitchFamily="34" charset="0"/>
              <a:ea typeface="微软雅黑" pitchFamily="34" charset="-122"/>
            </a:endParaRPr>
          </a:p>
        </p:txBody>
      </p:sp>
      <p:sp>
        <p:nvSpPr>
          <p:cNvPr id="5" name="TextBox 4"/>
          <p:cNvSpPr txBox="1"/>
          <p:nvPr/>
        </p:nvSpPr>
        <p:spPr bwMode="auto">
          <a:xfrm>
            <a:off x="2418855" y="2706377"/>
            <a:ext cx="1582341" cy="646331"/>
          </a:xfrm>
          <a:prstGeom prst="rect">
            <a:avLst/>
          </a:prstGeom>
          <a:noFill/>
        </p:spPr>
        <p:txBody>
          <a:bodyPr wrap="square" anchor="ctr">
            <a:spAutoFit/>
          </a:bodyPr>
          <a:lstStyle/>
          <a:p>
            <a:pPr algn="ctr">
              <a:lnSpc>
                <a:spcPct val="150000"/>
              </a:lnSpc>
              <a:defRPr/>
            </a:pPr>
            <a:r>
              <a:rPr lang="zh-CN" altLang="en-US" sz="1200" kern="0" dirty="0">
                <a:solidFill>
                  <a:sysClr val="window" lastClr="FFFFFF">
                    <a:lumMod val="95000"/>
                  </a:sysClr>
                </a:solidFill>
                <a:ea typeface="微软雅黑" pitchFamily="34" charset="-122"/>
              </a:rPr>
              <a:t>单击此处添加段落文本单击此处添加</a:t>
            </a:r>
            <a:r>
              <a:rPr lang="zh-CN" altLang="en-US" sz="1200" kern="0" dirty="0">
                <a:solidFill>
                  <a:sysClr val="window" lastClr="FFFFFF">
                    <a:lumMod val="95000"/>
                  </a:sysClr>
                </a:solidFill>
                <a:ea typeface="微软雅黑" pitchFamily="34" charset="-122"/>
              </a:rPr>
              <a:t>段落</a:t>
            </a:r>
            <a:endParaRPr lang="zh-CN" altLang="en-US" sz="1200" kern="0" dirty="0">
              <a:solidFill>
                <a:sysClr val="window" lastClr="FFFFFF">
                  <a:lumMod val="95000"/>
                </a:sysClr>
              </a:solidFill>
              <a:ea typeface="微软雅黑" pitchFamily="34" charset="-122"/>
            </a:endParaRPr>
          </a:p>
        </p:txBody>
      </p:sp>
      <p:sp>
        <p:nvSpPr>
          <p:cNvPr id="6" name="TextBox 5"/>
          <p:cNvSpPr txBox="1"/>
          <p:nvPr/>
        </p:nvSpPr>
        <p:spPr bwMode="auto">
          <a:xfrm>
            <a:off x="3726682" y="4479511"/>
            <a:ext cx="1728787" cy="1200329"/>
          </a:xfrm>
          <a:prstGeom prst="rect">
            <a:avLst/>
          </a:prstGeom>
          <a:noFill/>
        </p:spPr>
        <p:txBody>
          <a:bodyPr>
            <a:spAutoFit/>
          </a:bodyPr>
          <a:lstStyle/>
          <a:p>
            <a:pPr algn="ctr">
              <a:lnSpc>
                <a:spcPct val="150000"/>
              </a:lnSpc>
              <a:defRPr/>
            </a:pPr>
            <a:r>
              <a:rPr lang="zh-CN" altLang="en-US" sz="1200" kern="0" dirty="0">
                <a:solidFill>
                  <a:sysClr val="window" lastClr="FFFFFF">
                    <a:lumMod val="95000"/>
                  </a:sysClr>
                </a:solidFill>
                <a:ea typeface="微软雅黑" pitchFamily="34" charset="-122"/>
              </a:rPr>
              <a:t>单击此处添加段落文本单击此处添加段落文本单击此处添加段落文本单击此处添加段落文本</a:t>
            </a:r>
          </a:p>
        </p:txBody>
      </p:sp>
      <p:sp>
        <p:nvSpPr>
          <p:cNvPr id="7" name="TextBox 6"/>
          <p:cNvSpPr txBox="1"/>
          <p:nvPr/>
        </p:nvSpPr>
        <p:spPr bwMode="auto">
          <a:xfrm>
            <a:off x="5048227" y="2709872"/>
            <a:ext cx="1603498" cy="646331"/>
          </a:xfrm>
          <a:prstGeom prst="rect">
            <a:avLst/>
          </a:prstGeom>
          <a:noFill/>
        </p:spPr>
        <p:txBody>
          <a:bodyPr wrap="square" anchor="ctr">
            <a:spAutoFit/>
          </a:bodyPr>
          <a:lstStyle/>
          <a:p>
            <a:pPr algn="ctr">
              <a:lnSpc>
                <a:spcPct val="150000"/>
              </a:lnSpc>
              <a:defRPr/>
            </a:pPr>
            <a:r>
              <a:rPr lang="zh-CN" altLang="en-US" sz="1200" kern="0" dirty="0">
                <a:solidFill>
                  <a:sysClr val="window" lastClr="FFFFFF">
                    <a:lumMod val="95000"/>
                  </a:sysClr>
                </a:solidFill>
                <a:ea typeface="微软雅黑" pitchFamily="34" charset="-122"/>
              </a:rPr>
              <a:t>单击此处添加段落文本单击此处添加</a:t>
            </a:r>
            <a:r>
              <a:rPr lang="zh-CN" altLang="en-US" sz="1200" kern="0" dirty="0">
                <a:solidFill>
                  <a:sysClr val="window" lastClr="FFFFFF">
                    <a:lumMod val="95000"/>
                  </a:sysClr>
                </a:solidFill>
                <a:ea typeface="微软雅黑" pitchFamily="34" charset="-122"/>
              </a:rPr>
              <a:t>段落</a:t>
            </a:r>
            <a:endParaRPr lang="zh-CN" altLang="en-US" sz="1200" kern="0" dirty="0">
              <a:solidFill>
                <a:sysClr val="window" lastClr="FFFFFF">
                  <a:lumMod val="95000"/>
                </a:sysClr>
              </a:solidFill>
              <a:ea typeface="微软雅黑" pitchFamily="34" charset="-122"/>
            </a:endParaRPr>
          </a:p>
        </p:txBody>
      </p:sp>
      <p:grpSp>
        <p:nvGrpSpPr>
          <p:cNvPr id="2" name="组合 7"/>
          <p:cNvGrpSpPr/>
          <p:nvPr/>
        </p:nvGrpSpPr>
        <p:grpSpPr>
          <a:xfrm>
            <a:off x="2109044" y="1650883"/>
            <a:ext cx="3020814" cy="3020814"/>
            <a:chOff x="2109044" y="1091325"/>
            <a:chExt cx="3020814" cy="3020814"/>
          </a:xfrm>
        </p:grpSpPr>
        <p:sp>
          <p:nvSpPr>
            <p:cNvPr id="9" name="Freeform 19"/>
            <p:cNvSpPr>
              <a:spLocks/>
            </p:cNvSpPr>
            <p:nvPr/>
          </p:nvSpPr>
          <p:spPr bwMode="auto">
            <a:xfrm>
              <a:off x="2237533" y="1219814"/>
              <a:ext cx="2306637" cy="2725738"/>
            </a:xfrm>
            <a:custGeom>
              <a:avLst/>
              <a:gdLst>
                <a:gd name="T0" fmla="*/ 2147483647 w 1453"/>
                <a:gd name="T1" fmla="*/ 2147483647 h 1717"/>
                <a:gd name="T2" fmla="*/ 2147483647 w 1453"/>
                <a:gd name="T3" fmla="*/ 2147483647 h 1717"/>
                <a:gd name="T4" fmla="*/ 2147483647 w 1453"/>
                <a:gd name="T5" fmla="*/ 564515104 h 1717"/>
                <a:gd name="T6" fmla="*/ 2147483647 w 1453"/>
                <a:gd name="T7" fmla="*/ 0 h 1717"/>
                <a:gd name="T8" fmla="*/ 0 w 1453"/>
                <a:gd name="T9" fmla="*/ 2147483647 h 1717"/>
                <a:gd name="T10" fmla="*/ 1678423699 w 1453"/>
                <a:gd name="T11" fmla="*/ 2147483647 h 1717"/>
                <a:gd name="T12" fmla="*/ 2147483647 w 1453"/>
                <a:gd name="T13" fmla="*/ 2147483647 h 17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3" h="1717">
                  <a:moveTo>
                    <a:pt x="1179" y="1097"/>
                  </a:moveTo>
                  <a:cubicBezTo>
                    <a:pt x="1161" y="1028"/>
                    <a:pt x="1151" y="955"/>
                    <a:pt x="1151" y="879"/>
                  </a:cubicBezTo>
                  <a:cubicBezTo>
                    <a:pt x="1151" y="617"/>
                    <a:pt x="1268" y="382"/>
                    <a:pt x="1453" y="224"/>
                  </a:cubicBezTo>
                  <a:cubicBezTo>
                    <a:pt x="1299" y="85"/>
                    <a:pt x="1095" y="0"/>
                    <a:pt x="871" y="0"/>
                  </a:cubicBezTo>
                  <a:cubicBezTo>
                    <a:pt x="390" y="0"/>
                    <a:pt x="0" y="390"/>
                    <a:pt x="0" y="871"/>
                  </a:cubicBezTo>
                  <a:cubicBezTo>
                    <a:pt x="0" y="1281"/>
                    <a:pt x="284" y="1625"/>
                    <a:pt x="666" y="1717"/>
                  </a:cubicBezTo>
                  <a:cubicBezTo>
                    <a:pt x="716" y="1432"/>
                    <a:pt x="915" y="1198"/>
                    <a:pt x="1179" y="1097"/>
                  </a:cubicBezTo>
                </a:path>
              </a:pathLst>
            </a:custGeom>
            <a:gradFill>
              <a:gsLst>
                <a:gs pos="100000">
                  <a:srgbClr val="C00000">
                    <a:lumMod val="60000"/>
                    <a:lumOff val="40000"/>
                  </a:srgbClr>
                </a:gs>
                <a:gs pos="0">
                  <a:srgbClr val="C00000"/>
                </a:gs>
              </a:gsLst>
              <a:lin ang="16200000" scaled="0"/>
            </a:gradFill>
            <a:ln w="3175" cap="flat" cmpd="sng" algn="ctr">
              <a:solidFill>
                <a:srgbClr val="4BACC6">
                  <a:lumMod val="60000"/>
                  <a:lumOff val="40000"/>
                </a:srgbClr>
              </a:solidFill>
              <a:prstDash val="solid"/>
            </a:ln>
            <a:effectLst>
              <a:outerShdw blurRad="50800" dist="38100" dir="2700000" algn="tl" rotWithShape="0">
                <a:prstClr val="black">
                  <a:alpha val="40000"/>
                </a:prstClr>
              </a:outerShdw>
            </a:effectLst>
          </p:spPr>
          <p:txBody>
            <a:bodyPr vert="eaVert" anchor="ctr"/>
            <a:lstStyle/>
            <a:p>
              <a:pPr>
                <a:defRPr/>
              </a:pPr>
              <a:endParaRPr lang="zh-CN" altLang="en-US" sz="3200" kern="0" dirty="0">
                <a:solidFill>
                  <a:sysClr val="window" lastClr="FFFFFF"/>
                </a:solidFill>
                <a:ea typeface="微软雅黑" pitchFamily="34" charset="-122"/>
              </a:endParaRPr>
            </a:p>
          </p:txBody>
        </p:sp>
        <p:sp>
          <p:nvSpPr>
            <p:cNvPr id="10" name="矩形 9"/>
            <p:cNvSpPr/>
            <p:nvPr/>
          </p:nvSpPr>
          <p:spPr>
            <a:xfrm rot="18560642">
              <a:off x="2109044" y="1091325"/>
              <a:ext cx="3020814" cy="3020814"/>
            </a:xfrm>
            <a:prstGeom prst="rect">
              <a:avLst/>
            </a:prstGeom>
            <a:noFill/>
            <a:ln w="25400" cap="flat" cmpd="sng" algn="ctr">
              <a:noFill/>
              <a:prstDash val="solid"/>
            </a:ln>
            <a:effectLst/>
          </p:spPr>
          <p:txBody>
            <a:bodyPr rtlCol="0" anchor="ctr">
              <a:prstTxWarp prst="textArchUp">
                <a:avLst/>
              </a:prstTxWarp>
            </a:bodyPr>
            <a:lstStyle/>
            <a:p>
              <a:pPr algn="ctr">
                <a:defRPr/>
              </a:pPr>
              <a:r>
                <a:rPr lang="zh-CN" altLang="en-US" sz="1600" kern="0" dirty="0" smtClean="0">
                  <a:solidFill>
                    <a:srgbClr val="7D7D7D"/>
                  </a:solidFill>
                  <a:ea typeface="微软雅黑" pitchFamily="34" charset="-122"/>
                </a:rPr>
                <a:t>改革政府</a:t>
              </a:r>
              <a:endParaRPr lang="zh-CN" altLang="en-US" sz="1600" kern="0" dirty="0">
                <a:solidFill>
                  <a:srgbClr val="7D7D7D"/>
                </a:solidFill>
                <a:ea typeface="微软雅黑" pitchFamily="34" charset="-122"/>
              </a:endParaRPr>
            </a:p>
          </p:txBody>
        </p:sp>
      </p:grpSp>
      <p:grpSp>
        <p:nvGrpSpPr>
          <p:cNvPr id="8" name="组合 6"/>
          <p:cNvGrpSpPr/>
          <p:nvPr/>
        </p:nvGrpSpPr>
        <p:grpSpPr>
          <a:xfrm>
            <a:off x="3950060" y="1674640"/>
            <a:ext cx="3020814" cy="3020814"/>
            <a:chOff x="3950060" y="1115082"/>
            <a:chExt cx="3020814" cy="3020814"/>
          </a:xfrm>
        </p:grpSpPr>
        <p:sp>
          <p:nvSpPr>
            <p:cNvPr id="12" name="Freeform 13"/>
            <p:cNvSpPr>
              <a:spLocks/>
            </p:cNvSpPr>
            <p:nvPr/>
          </p:nvSpPr>
          <p:spPr bwMode="auto">
            <a:xfrm>
              <a:off x="4544170" y="1246802"/>
              <a:ext cx="2257425" cy="2674937"/>
            </a:xfrm>
            <a:custGeom>
              <a:avLst/>
              <a:gdLst>
                <a:gd name="T0" fmla="*/ 0 w 1422"/>
                <a:gd name="T1" fmla="*/ 207 h 1685"/>
                <a:gd name="T2" fmla="*/ 288 w 1422"/>
                <a:gd name="T3" fmla="*/ 854 h 1685"/>
                <a:gd name="T4" fmla="*/ 262 w 1422"/>
                <a:gd name="T5" fmla="*/ 1065 h 1685"/>
                <a:gd name="T6" fmla="*/ 817 w 1422"/>
                <a:gd name="T7" fmla="*/ 1685 h 1685"/>
                <a:gd name="T8" fmla="*/ 1422 w 1422"/>
                <a:gd name="T9" fmla="*/ 862 h 1685"/>
                <a:gd name="T10" fmla="*/ 560 w 1422"/>
                <a:gd name="T11" fmla="*/ 0 h 1685"/>
                <a:gd name="T12" fmla="*/ 0 w 1422"/>
                <a:gd name="T13" fmla="*/ 207 h 1685"/>
              </a:gdLst>
              <a:ahLst/>
              <a:cxnLst>
                <a:cxn ang="0">
                  <a:pos x="T0" y="T1"/>
                </a:cxn>
                <a:cxn ang="0">
                  <a:pos x="T2" y="T3"/>
                </a:cxn>
                <a:cxn ang="0">
                  <a:pos x="T4" y="T5"/>
                </a:cxn>
                <a:cxn ang="0">
                  <a:pos x="T6" y="T7"/>
                </a:cxn>
                <a:cxn ang="0">
                  <a:pos x="T8" y="T9"/>
                </a:cxn>
                <a:cxn ang="0">
                  <a:pos x="T10" y="T11"/>
                </a:cxn>
                <a:cxn ang="0">
                  <a:pos x="T12" y="T13"/>
                </a:cxn>
              </a:cxnLst>
              <a:rect l="0" t="0" r="r" b="b"/>
              <a:pathLst>
                <a:path w="1422" h="1685">
                  <a:moveTo>
                    <a:pt x="0" y="207"/>
                  </a:moveTo>
                  <a:cubicBezTo>
                    <a:pt x="177" y="366"/>
                    <a:pt x="288" y="597"/>
                    <a:pt x="288" y="854"/>
                  </a:cubicBezTo>
                  <a:cubicBezTo>
                    <a:pt x="288" y="927"/>
                    <a:pt x="279" y="997"/>
                    <a:pt x="262" y="1065"/>
                  </a:cubicBezTo>
                  <a:cubicBezTo>
                    <a:pt x="544" y="1154"/>
                    <a:pt x="759" y="1391"/>
                    <a:pt x="817" y="1685"/>
                  </a:cubicBezTo>
                  <a:cubicBezTo>
                    <a:pt x="1168" y="1576"/>
                    <a:pt x="1422" y="1249"/>
                    <a:pt x="1422" y="862"/>
                  </a:cubicBezTo>
                  <a:cubicBezTo>
                    <a:pt x="1422" y="386"/>
                    <a:pt x="1036" y="0"/>
                    <a:pt x="560" y="0"/>
                  </a:cubicBezTo>
                  <a:cubicBezTo>
                    <a:pt x="346" y="0"/>
                    <a:pt x="151" y="78"/>
                    <a:pt x="0" y="207"/>
                  </a:cubicBezTo>
                </a:path>
              </a:pathLst>
            </a:custGeom>
            <a:gradFill>
              <a:gsLst>
                <a:gs pos="63000">
                  <a:srgbClr val="9BBB59">
                    <a:lumMod val="75000"/>
                  </a:srgbClr>
                </a:gs>
                <a:gs pos="0">
                  <a:srgbClr val="9BBB59">
                    <a:lumMod val="20000"/>
                    <a:lumOff val="80000"/>
                  </a:srgbClr>
                </a:gs>
              </a:gsLst>
              <a:lin ang="5400000" scaled="0"/>
            </a:gradFill>
            <a:ln w="3175" cap="flat" cmpd="sng" algn="ctr">
              <a:noFill/>
              <a:prstDash val="solid"/>
            </a:ln>
            <a:effectLst>
              <a:outerShdw blurRad="50800" dist="38100" dir="2700000" algn="tl" rotWithShape="0">
                <a:prstClr val="black">
                  <a:alpha val="40000"/>
                </a:prstClr>
              </a:outerShdw>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Impact" pitchFamily="34" charset="0"/>
                <a:ea typeface="微软雅黑" pitchFamily="34" charset="-122"/>
              </a:endParaRPr>
            </a:p>
          </p:txBody>
        </p:sp>
        <p:sp>
          <p:nvSpPr>
            <p:cNvPr id="13" name="矩形 12"/>
            <p:cNvSpPr/>
            <p:nvPr/>
          </p:nvSpPr>
          <p:spPr>
            <a:xfrm rot="3229863">
              <a:off x="3950060" y="1115082"/>
              <a:ext cx="3020814" cy="3020814"/>
            </a:xfrm>
            <a:prstGeom prst="rect">
              <a:avLst/>
            </a:prstGeom>
            <a:noFill/>
            <a:ln w="25400" cap="flat" cmpd="sng" algn="ctr">
              <a:noFill/>
              <a:prstDash val="solid"/>
            </a:ln>
            <a:effectLst/>
          </p:spPr>
          <p:txBody>
            <a:bodyPr rtlCol="0" anchor="ctr">
              <a:prstTxWarp prst="textArchUp">
                <a:avLst/>
              </a:prstTxWarp>
            </a:bodyPr>
            <a:lstStyle/>
            <a:p>
              <a:pPr algn="ctr">
                <a:defRPr/>
              </a:pPr>
              <a:r>
                <a:rPr lang="zh-CN" altLang="en-US" sz="1600" kern="0" dirty="0" smtClean="0">
                  <a:solidFill>
                    <a:srgbClr val="7D7D7D"/>
                  </a:solidFill>
                  <a:ea typeface="微软雅黑" pitchFamily="34" charset="-122"/>
                </a:rPr>
                <a:t>行业协会商会建设</a:t>
              </a:r>
              <a:endParaRPr lang="zh-CN" altLang="en-US" sz="1600" kern="0" dirty="0">
                <a:solidFill>
                  <a:srgbClr val="7D7D7D"/>
                </a:solidFill>
                <a:ea typeface="微软雅黑" pitchFamily="34" charset="-122"/>
              </a:endParaRPr>
            </a:p>
          </p:txBody>
        </p:sp>
      </p:grpSp>
      <p:grpSp>
        <p:nvGrpSpPr>
          <p:cNvPr id="11" name="组合 7"/>
          <p:cNvGrpSpPr/>
          <p:nvPr/>
        </p:nvGrpSpPr>
        <p:grpSpPr>
          <a:xfrm>
            <a:off x="3097262" y="3276508"/>
            <a:ext cx="3020814" cy="3020814"/>
            <a:chOff x="3097262" y="2716950"/>
            <a:chExt cx="3020814" cy="3020814"/>
          </a:xfrm>
        </p:grpSpPr>
        <p:sp>
          <p:nvSpPr>
            <p:cNvPr id="15" name="Freeform 15"/>
            <p:cNvSpPr>
              <a:spLocks/>
            </p:cNvSpPr>
            <p:nvPr/>
          </p:nvSpPr>
          <p:spPr bwMode="auto">
            <a:xfrm>
              <a:off x="3274170" y="3642339"/>
              <a:ext cx="2590800" cy="1825625"/>
            </a:xfrm>
            <a:custGeom>
              <a:avLst/>
              <a:gdLst>
                <a:gd name="T0" fmla="*/ 791 w 1632"/>
                <a:gd name="T1" fmla="*/ 0 h 1150"/>
                <a:gd name="T2" fmla="*/ 218 w 1632"/>
                <a:gd name="T3" fmla="*/ 215 h 1150"/>
                <a:gd name="T4" fmla="*/ 13 w 1632"/>
                <a:gd name="T5" fmla="*/ 191 h 1150"/>
                <a:gd name="T6" fmla="*/ 0 w 1632"/>
                <a:gd name="T7" fmla="*/ 334 h 1150"/>
                <a:gd name="T8" fmla="*/ 816 w 1632"/>
                <a:gd name="T9" fmla="*/ 1150 h 1150"/>
                <a:gd name="T10" fmla="*/ 1632 w 1632"/>
                <a:gd name="T11" fmla="*/ 334 h 1150"/>
                <a:gd name="T12" fmla="*/ 1617 w 1632"/>
                <a:gd name="T13" fmla="*/ 176 h 1150"/>
                <a:gd name="T14" fmla="*/ 1360 w 1632"/>
                <a:gd name="T15" fmla="*/ 215 h 1150"/>
                <a:gd name="T16" fmla="*/ 791 w 1632"/>
                <a:gd name="T17" fmla="*/ 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2" h="1150">
                  <a:moveTo>
                    <a:pt x="791" y="0"/>
                  </a:moveTo>
                  <a:cubicBezTo>
                    <a:pt x="637" y="134"/>
                    <a:pt x="437" y="215"/>
                    <a:pt x="218" y="215"/>
                  </a:cubicBezTo>
                  <a:cubicBezTo>
                    <a:pt x="147" y="215"/>
                    <a:pt x="79" y="207"/>
                    <a:pt x="13" y="191"/>
                  </a:cubicBezTo>
                  <a:cubicBezTo>
                    <a:pt x="5" y="237"/>
                    <a:pt x="0" y="285"/>
                    <a:pt x="0" y="334"/>
                  </a:cubicBezTo>
                  <a:cubicBezTo>
                    <a:pt x="0" y="785"/>
                    <a:pt x="366" y="1150"/>
                    <a:pt x="816" y="1150"/>
                  </a:cubicBezTo>
                  <a:cubicBezTo>
                    <a:pt x="1267" y="1150"/>
                    <a:pt x="1632" y="785"/>
                    <a:pt x="1632" y="334"/>
                  </a:cubicBezTo>
                  <a:cubicBezTo>
                    <a:pt x="1632" y="280"/>
                    <a:pt x="1627" y="227"/>
                    <a:pt x="1617" y="176"/>
                  </a:cubicBezTo>
                  <a:cubicBezTo>
                    <a:pt x="1536" y="201"/>
                    <a:pt x="1450" y="215"/>
                    <a:pt x="1360" y="215"/>
                  </a:cubicBezTo>
                  <a:cubicBezTo>
                    <a:pt x="1142" y="215"/>
                    <a:pt x="942" y="134"/>
                    <a:pt x="791" y="0"/>
                  </a:cubicBezTo>
                </a:path>
              </a:pathLst>
            </a:custGeom>
            <a:gradFill>
              <a:gsLst>
                <a:gs pos="100000">
                  <a:srgbClr val="C00000">
                    <a:lumMod val="60000"/>
                    <a:lumOff val="40000"/>
                  </a:srgbClr>
                </a:gs>
                <a:gs pos="0">
                  <a:srgbClr val="C00000"/>
                </a:gs>
              </a:gsLst>
              <a:lin ang="16200000" scaled="0"/>
            </a:gradFill>
            <a:ln w="3175" cap="flat" cmpd="sng" algn="ctr">
              <a:solidFill>
                <a:srgbClr val="4BACC6">
                  <a:lumMod val="60000"/>
                  <a:lumOff val="40000"/>
                </a:srgbClr>
              </a:solidFill>
              <a:prstDash val="solid"/>
            </a:ln>
            <a:effectLst>
              <a:outerShdw blurRad="50800" dist="38100" dir="2700000" algn="tl" rotWithShape="0">
                <a:prstClr val="black">
                  <a:alpha val="40000"/>
                </a:prstClr>
              </a:outerShdw>
            </a:effectLst>
          </p:spPr>
          <p:txBody>
            <a:bodyPr vert="eaVert" anchor="ctr"/>
            <a:lstStyle/>
            <a:p>
              <a:pPr>
                <a:defRPr/>
              </a:pPr>
              <a:endParaRPr lang="zh-CN" altLang="en-US" sz="3200" kern="0" dirty="0">
                <a:solidFill>
                  <a:sysClr val="window" lastClr="FFFFFF"/>
                </a:solidFill>
                <a:ea typeface="微软雅黑" pitchFamily="34" charset="-122"/>
              </a:endParaRPr>
            </a:p>
          </p:txBody>
        </p:sp>
        <p:sp>
          <p:nvSpPr>
            <p:cNvPr id="16" name="矩形 15"/>
            <p:cNvSpPr/>
            <p:nvPr/>
          </p:nvSpPr>
          <p:spPr>
            <a:xfrm>
              <a:off x="3097262" y="2716950"/>
              <a:ext cx="3020814" cy="3020814"/>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ArchDown">
                <a:avLst/>
              </a:prstTxWarp>
              <a:noAutofit/>
            </a:bodyPr>
            <a:lstStyle/>
            <a:p>
              <a:pPr algn="ctr">
                <a:defRPr/>
              </a:pPr>
              <a:r>
                <a:rPr lang="zh-CN" altLang="en-US" sz="1600" kern="0" dirty="0" smtClean="0">
                  <a:solidFill>
                    <a:srgbClr val="7D7D7D"/>
                  </a:solidFill>
                  <a:ea typeface="微软雅黑" pitchFamily="34" charset="-122"/>
                </a:rPr>
                <a:t>企业发展</a:t>
              </a:r>
              <a:endParaRPr lang="zh-CN" altLang="en-US" sz="1600" kern="0" dirty="0">
                <a:solidFill>
                  <a:srgbClr val="7D7D7D"/>
                </a:solidFill>
                <a:ea typeface="微软雅黑" pitchFamily="34" charset="-122"/>
              </a:endParaRPr>
            </a:p>
          </p:txBody>
        </p:sp>
      </p:grpSp>
      <p:sp>
        <p:nvSpPr>
          <p:cNvPr id="17" name="Freeform 16"/>
          <p:cNvSpPr>
            <a:spLocks/>
          </p:cNvSpPr>
          <p:nvPr/>
        </p:nvSpPr>
        <p:spPr bwMode="auto">
          <a:xfrm>
            <a:off x="3294808" y="3520860"/>
            <a:ext cx="1235075" cy="1022350"/>
          </a:xfrm>
          <a:custGeom>
            <a:avLst/>
            <a:gdLst>
              <a:gd name="T0" fmla="*/ 513 w 778"/>
              <a:gd name="T1" fmla="*/ 0 h 644"/>
              <a:gd name="T2" fmla="*/ 0 w 778"/>
              <a:gd name="T3" fmla="*/ 620 h 644"/>
              <a:gd name="T4" fmla="*/ 205 w 778"/>
              <a:gd name="T5" fmla="*/ 644 h 644"/>
              <a:gd name="T6" fmla="*/ 778 w 778"/>
              <a:gd name="T7" fmla="*/ 429 h 644"/>
              <a:gd name="T8" fmla="*/ 513 w 778"/>
              <a:gd name="T9" fmla="*/ 0 h 644"/>
            </a:gdLst>
            <a:ahLst/>
            <a:cxnLst>
              <a:cxn ang="0">
                <a:pos x="T0" y="T1"/>
              </a:cxn>
              <a:cxn ang="0">
                <a:pos x="T2" y="T3"/>
              </a:cxn>
              <a:cxn ang="0">
                <a:pos x="T4" y="T5"/>
              </a:cxn>
              <a:cxn ang="0">
                <a:pos x="T6" y="T7"/>
              </a:cxn>
              <a:cxn ang="0">
                <a:pos x="T8" y="T9"/>
              </a:cxn>
            </a:cxnLst>
            <a:rect l="0" t="0" r="r" b="b"/>
            <a:pathLst>
              <a:path w="778" h="644">
                <a:moveTo>
                  <a:pt x="513" y="0"/>
                </a:moveTo>
                <a:cubicBezTo>
                  <a:pt x="249" y="101"/>
                  <a:pt x="50" y="335"/>
                  <a:pt x="0" y="620"/>
                </a:cubicBezTo>
                <a:cubicBezTo>
                  <a:pt x="66" y="636"/>
                  <a:pt x="134" y="644"/>
                  <a:pt x="205" y="644"/>
                </a:cubicBezTo>
                <a:cubicBezTo>
                  <a:pt x="424" y="644"/>
                  <a:pt x="624" y="563"/>
                  <a:pt x="778" y="429"/>
                </a:cubicBezTo>
                <a:cubicBezTo>
                  <a:pt x="651" y="317"/>
                  <a:pt x="557" y="169"/>
                  <a:pt x="513" y="0"/>
                </a:cubicBezTo>
              </a:path>
            </a:pathLst>
          </a:custGeom>
          <a:solidFill>
            <a:srgbClr val="C00000">
              <a:lumMod val="40000"/>
              <a:lumOff val="60000"/>
            </a:srgbClr>
          </a:soli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sysClr val="window" lastClr="FFFFFF"/>
              </a:solidFill>
              <a:latin typeface="Impact" pitchFamily="34" charset="0"/>
              <a:ea typeface="微软雅黑" pitchFamily="34" charset="-122"/>
            </a:endParaRPr>
          </a:p>
        </p:txBody>
      </p:sp>
      <p:sp>
        <p:nvSpPr>
          <p:cNvPr id="18" name="Freeform 18"/>
          <p:cNvSpPr>
            <a:spLocks/>
          </p:cNvSpPr>
          <p:nvPr/>
        </p:nvSpPr>
        <p:spPr bwMode="auto">
          <a:xfrm>
            <a:off x="4064745" y="2134972"/>
            <a:ext cx="936625" cy="1385888"/>
          </a:xfrm>
          <a:custGeom>
            <a:avLst/>
            <a:gdLst>
              <a:gd name="T0" fmla="*/ 28 w 590"/>
              <a:gd name="T1" fmla="*/ 873 h 873"/>
              <a:gd name="T2" fmla="*/ 318 w 590"/>
              <a:gd name="T3" fmla="*/ 820 h 873"/>
              <a:gd name="T4" fmla="*/ 564 w 590"/>
              <a:gd name="T5" fmla="*/ 858 h 873"/>
              <a:gd name="T6" fmla="*/ 590 w 590"/>
              <a:gd name="T7" fmla="*/ 647 h 873"/>
              <a:gd name="T8" fmla="*/ 302 w 590"/>
              <a:gd name="T9" fmla="*/ 0 h 873"/>
              <a:gd name="T10" fmla="*/ 0 w 590"/>
              <a:gd name="T11" fmla="*/ 655 h 873"/>
              <a:gd name="T12" fmla="*/ 28 w 590"/>
              <a:gd name="T13" fmla="*/ 873 h 873"/>
            </a:gdLst>
            <a:ahLst/>
            <a:cxnLst>
              <a:cxn ang="0">
                <a:pos x="T0" y="T1"/>
              </a:cxn>
              <a:cxn ang="0">
                <a:pos x="T2" y="T3"/>
              </a:cxn>
              <a:cxn ang="0">
                <a:pos x="T4" y="T5"/>
              </a:cxn>
              <a:cxn ang="0">
                <a:pos x="T6" y="T7"/>
              </a:cxn>
              <a:cxn ang="0">
                <a:pos x="T8" y="T9"/>
              </a:cxn>
              <a:cxn ang="0">
                <a:pos x="T10" y="T11"/>
              </a:cxn>
              <a:cxn ang="0">
                <a:pos x="T12" y="T13"/>
              </a:cxn>
            </a:cxnLst>
            <a:rect l="0" t="0" r="r" b="b"/>
            <a:pathLst>
              <a:path w="590" h="873">
                <a:moveTo>
                  <a:pt x="28" y="873"/>
                </a:moveTo>
                <a:cubicBezTo>
                  <a:pt x="118" y="839"/>
                  <a:pt x="216" y="820"/>
                  <a:pt x="318" y="820"/>
                </a:cubicBezTo>
                <a:cubicBezTo>
                  <a:pt x="404" y="820"/>
                  <a:pt x="487" y="833"/>
                  <a:pt x="564" y="858"/>
                </a:cubicBezTo>
                <a:cubicBezTo>
                  <a:pt x="581" y="790"/>
                  <a:pt x="590" y="720"/>
                  <a:pt x="590" y="647"/>
                </a:cubicBezTo>
                <a:cubicBezTo>
                  <a:pt x="590" y="390"/>
                  <a:pt x="479" y="159"/>
                  <a:pt x="302" y="0"/>
                </a:cubicBezTo>
                <a:cubicBezTo>
                  <a:pt x="117" y="158"/>
                  <a:pt x="0" y="393"/>
                  <a:pt x="0" y="655"/>
                </a:cubicBezTo>
                <a:cubicBezTo>
                  <a:pt x="0" y="731"/>
                  <a:pt x="10" y="804"/>
                  <a:pt x="28" y="873"/>
                </a:cubicBezTo>
              </a:path>
            </a:pathLst>
          </a:custGeom>
          <a:solidFill>
            <a:srgbClr val="C00000">
              <a:lumMod val="40000"/>
              <a:lumOff val="60000"/>
            </a:srgbClr>
          </a:soli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sysClr val="window" lastClr="FFFFFF"/>
              </a:solidFill>
              <a:latin typeface="Impact" pitchFamily="34" charset="0"/>
              <a:ea typeface="微软雅黑" pitchFamily="34" charset="-122"/>
            </a:endParaRPr>
          </a:p>
        </p:txBody>
      </p:sp>
      <p:sp>
        <p:nvSpPr>
          <p:cNvPr id="19" name="Freeform 17"/>
          <p:cNvSpPr>
            <a:spLocks/>
          </p:cNvSpPr>
          <p:nvPr/>
        </p:nvSpPr>
        <p:spPr bwMode="auto">
          <a:xfrm>
            <a:off x="4109195" y="3436722"/>
            <a:ext cx="850900" cy="765175"/>
          </a:xfrm>
          <a:custGeom>
            <a:avLst/>
            <a:gdLst>
              <a:gd name="T0" fmla="*/ 0 w 536"/>
              <a:gd name="T1" fmla="*/ 2147483647 h 482"/>
              <a:gd name="T2" fmla="*/ 2147483647 w 536"/>
              <a:gd name="T3" fmla="*/ 2147483647 h 482"/>
              <a:gd name="T4" fmla="*/ 2147483647 w 536"/>
              <a:gd name="T5" fmla="*/ 2147483647 h 482"/>
              <a:gd name="T6" fmla="*/ 2147483647 w 536"/>
              <a:gd name="T7" fmla="*/ 0 h 482"/>
              <a:gd name="T8" fmla="*/ 0 w 536"/>
              <a:gd name="T9" fmla="*/ 2147483647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482">
                <a:moveTo>
                  <a:pt x="0" y="53"/>
                </a:moveTo>
                <a:cubicBezTo>
                  <a:pt x="44" y="222"/>
                  <a:pt x="138" y="370"/>
                  <a:pt x="265" y="482"/>
                </a:cubicBezTo>
                <a:cubicBezTo>
                  <a:pt x="396" y="367"/>
                  <a:pt x="493" y="213"/>
                  <a:pt x="536" y="38"/>
                </a:cubicBezTo>
                <a:cubicBezTo>
                  <a:pt x="459" y="13"/>
                  <a:pt x="376" y="0"/>
                  <a:pt x="290" y="0"/>
                </a:cubicBezTo>
                <a:cubicBezTo>
                  <a:pt x="188" y="0"/>
                  <a:pt x="90" y="19"/>
                  <a:pt x="0" y="53"/>
                </a:cubicBezTo>
              </a:path>
            </a:pathLst>
          </a:custGeom>
          <a:gradFill>
            <a:gsLst>
              <a:gs pos="33000">
                <a:sysClr val="window" lastClr="FFFFFF">
                  <a:lumMod val="95000"/>
                </a:sysClr>
              </a:gs>
              <a:gs pos="100000">
                <a:srgbClr val="D7D7D7"/>
              </a:gs>
            </a:gsLst>
            <a:lin ang="5400000" scaled="0"/>
          </a:gradFill>
          <a:ln w="3175" cap="flat" cmpd="sng" algn="ctr">
            <a:noFill/>
            <a:prstDash val="solid"/>
          </a:ln>
          <a:effectLst>
            <a:outerShdw blurRad="50800" dist="38100" dir="2700000" algn="tl" rotWithShape="0">
              <a:prstClr val="black">
                <a:alpha val="40000"/>
              </a:prstClr>
            </a:outerShdw>
          </a:effectLst>
        </p:spPr>
        <p:txBody>
          <a:bodyPr anchor="ctr"/>
          <a:lstStyle/>
          <a:p>
            <a:pPr algn="ctr">
              <a:lnSpc>
                <a:spcPct val="120000"/>
              </a:lnSpc>
              <a:defRPr/>
            </a:pPr>
            <a:endParaRPr lang="zh-CN" altLang="en-US" sz="2000" kern="0" dirty="0">
              <a:solidFill>
                <a:srgbClr val="4D4D4D"/>
              </a:solidFill>
              <a:ea typeface="微软雅黑" pitchFamily="34" charset="-122"/>
            </a:endParaRPr>
          </a:p>
        </p:txBody>
      </p:sp>
    </p:spTree>
    <p:extLst>
      <p:ext uri="{BB962C8B-B14F-4D97-AF65-F5344CB8AC3E}">
        <p14:creationId xmlns:p14="http://schemas.microsoft.com/office/powerpoint/2010/main" val="59418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409499" y="5028453"/>
            <a:ext cx="4608512" cy="1064843"/>
          </a:xfrm>
          <a:prstGeom prst="rect">
            <a:avLst/>
          </a:prstGeom>
          <a:noFill/>
        </p:spPr>
        <p:txBody>
          <a:bodyPr wrap="square" rtlCol="0">
            <a:spAutoFit/>
          </a:bodyPr>
          <a:lstStyle/>
          <a:p>
            <a:pPr algn="ctr">
              <a:lnSpc>
                <a:spcPct val="130000"/>
              </a:lnSpc>
              <a:defRPr/>
            </a:pPr>
            <a:r>
              <a:rPr lang="en-US" altLang="zh-CN" sz="5400" b="1" kern="0" dirty="0">
                <a:solidFill>
                  <a:srgbClr val="4BACC6">
                    <a:lumMod val="40000"/>
                    <a:lumOff val="60000"/>
                  </a:srgbClr>
                </a:solidFill>
                <a:latin typeface="Times New Roman" pitchFamily="18" charset="0"/>
                <a:ea typeface="微软雅黑" pitchFamily="34" charset="-122"/>
                <a:cs typeface="Times New Roman" pitchFamily="18" charset="0"/>
              </a:rPr>
              <a:t>CONTENTS</a:t>
            </a:r>
            <a:endParaRPr lang="en-US" altLang="zh-CN" sz="13800" b="1" kern="0" dirty="0">
              <a:solidFill>
                <a:srgbClr val="4BACC6">
                  <a:lumMod val="40000"/>
                  <a:lumOff val="60000"/>
                </a:srgbClr>
              </a:solidFill>
              <a:latin typeface="Times New Roman" pitchFamily="18" charset="0"/>
              <a:ea typeface="微软雅黑" pitchFamily="34" charset="-122"/>
              <a:cs typeface="Times New Roman" pitchFamily="18" charset="0"/>
            </a:endParaRPr>
          </a:p>
        </p:txBody>
      </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9734" r="1"/>
          <a:stretch/>
        </p:blipFill>
        <p:spPr>
          <a:xfrm flipH="1">
            <a:off x="4544174" y="5134433"/>
            <a:ext cx="4594134" cy="1462919"/>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593" y="3018782"/>
            <a:ext cx="5723671" cy="1462919"/>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394" y="2026063"/>
            <a:ext cx="5723671" cy="1462919"/>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643" y="1026514"/>
            <a:ext cx="5723671" cy="1462919"/>
          </a:xfrm>
          <a:prstGeom prst="rect">
            <a:avLst/>
          </a:pr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114" y="73167"/>
            <a:ext cx="5723671" cy="1462919"/>
          </a:xfrm>
          <a:prstGeom prst="rect">
            <a:avLst/>
          </a:prstGeom>
        </p:spPr>
      </p:pic>
      <p:sp>
        <p:nvSpPr>
          <p:cNvPr id="23" name="TextBox 22"/>
          <p:cNvSpPr txBox="1"/>
          <p:nvPr/>
        </p:nvSpPr>
        <p:spPr>
          <a:xfrm>
            <a:off x="2662683" y="0"/>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en-US" altLang="zh-CN" sz="4800" kern="0" dirty="0" smtClean="0">
                <a:solidFill>
                  <a:srgbClr val="00B0F0"/>
                </a:solidFill>
                <a:latin typeface="Times New Roman" pitchFamily="18" charset="0"/>
                <a:cs typeface="Times New Roman" pitchFamily="18" charset="0"/>
              </a:rPr>
              <a:t>1</a:t>
            </a:r>
            <a:r>
              <a:rPr lang="en-US" altLang="zh-CN" sz="4800" kern="0" dirty="0">
                <a:solidFill>
                  <a:srgbClr val="00B0F0"/>
                </a:solidFill>
                <a:latin typeface="Times New Roman" pitchFamily="18" charset="0"/>
                <a:cs typeface="Times New Roman" pitchFamily="18" charset="0"/>
              </a:rPr>
              <a:t>.</a:t>
            </a:r>
            <a:endParaRPr lang="zh-CN" altLang="en-US" sz="4800" kern="0" dirty="0">
              <a:solidFill>
                <a:srgbClr val="00B0F0"/>
              </a:solidFill>
              <a:latin typeface="Times New Roman" pitchFamily="18" charset="0"/>
              <a:cs typeface="Times New Roman" pitchFamily="18" charset="0"/>
            </a:endParaRPr>
          </a:p>
        </p:txBody>
      </p:sp>
      <p:sp>
        <p:nvSpPr>
          <p:cNvPr id="24" name="TextBox 23"/>
          <p:cNvSpPr txBox="1"/>
          <p:nvPr/>
        </p:nvSpPr>
        <p:spPr>
          <a:xfrm>
            <a:off x="3561678" y="499657"/>
            <a:ext cx="4573613" cy="830997"/>
          </a:xfrm>
          <a:prstGeom prst="rect">
            <a:avLst/>
          </a:prstGeom>
          <a:noFill/>
        </p:spPr>
        <p:txBody>
          <a:bodyPr wrap="square" rtlCol="0">
            <a:spAutoFit/>
          </a:bodyPr>
          <a:lstStyle/>
          <a:p>
            <a:pPr>
              <a:defRPr/>
            </a:pPr>
            <a:r>
              <a:rPr lang="zh-CN" altLang="en-US" sz="1600" kern="0" dirty="0">
                <a:solidFill>
                  <a:sysClr val="window" lastClr="FFFFFF"/>
                </a:solidFill>
                <a:latin typeface="Arial" pitchFamily="34" charset="0"/>
                <a:ea typeface="微软雅黑" pitchFamily="34" charset="-122"/>
                <a:cs typeface="Arial" pitchFamily="34" charset="0"/>
              </a:rPr>
              <a:t>机构脱钩，取消行政机关与协会商会的主办、主</a:t>
            </a:r>
          </a:p>
          <a:p>
            <a:pPr>
              <a:defRPr/>
            </a:pPr>
            <a:r>
              <a:rPr lang="zh-CN" altLang="en-US" sz="1600" kern="0" dirty="0">
                <a:solidFill>
                  <a:sysClr val="window" lastClr="FFFFFF"/>
                </a:solidFill>
                <a:latin typeface="Arial" pitchFamily="34" charset="0"/>
                <a:ea typeface="微软雅黑" pitchFamily="34" charset="-122"/>
                <a:cs typeface="Arial" pitchFamily="34" charset="0"/>
              </a:rPr>
              <a:t>管、联系和挂靠关系，实现协会商会依法直接登记和独立</a:t>
            </a:r>
            <a:endParaRPr lang="en-US" altLang="zh-CN" sz="1600" kern="0" dirty="0">
              <a:solidFill>
                <a:sysClr val="window" lastClr="FFFFFF"/>
              </a:solidFill>
              <a:latin typeface="Arial" pitchFamily="34" charset="0"/>
              <a:ea typeface="微软雅黑" pitchFamily="34" charset="-122"/>
              <a:cs typeface="Arial" pitchFamily="34" charset="0"/>
            </a:endParaRPr>
          </a:p>
        </p:txBody>
      </p:sp>
      <p:sp>
        <p:nvSpPr>
          <p:cNvPr id="25" name="TextBox 24"/>
          <p:cNvSpPr txBox="1"/>
          <p:nvPr/>
        </p:nvSpPr>
        <p:spPr>
          <a:xfrm>
            <a:off x="2228630" y="1025346"/>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en-US" altLang="zh-CN" sz="4800" kern="0" dirty="0" smtClean="0">
                <a:solidFill>
                  <a:srgbClr val="00B0F0"/>
                </a:solidFill>
                <a:latin typeface="Times New Roman" pitchFamily="18" charset="0"/>
                <a:cs typeface="Times New Roman" pitchFamily="18" charset="0"/>
              </a:rPr>
              <a:t>2.</a:t>
            </a:r>
            <a:endParaRPr lang="zh-CN" altLang="en-US" sz="4800" kern="0" dirty="0">
              <a:solidFill>
                <a:srgbClr val="00B0F0"/>
              </a:solidFill>
              <a:latin typeface="Times New Roman" pitchFamily="18" charset="0"/>
              <a:cs typeface="Times New Roman" pitchFamily="18" charset="0"/>
            </a:endParaRPr>
          </a:p>
        </p:txBody>
      </p:sp>
      <p:sp>
        <p:nvSpPr>
          <p:cNvPr id="26" name="TextBox 25"/>
          <p:cNvSpPr txBox="1"/>
          <p:nvPr/>
        </p:nvSpPr>
        <p:spPr>
          <a:xfrm>
            <a:off x="3030452" y="1556792"/>
            <a:ext cx="4573613" cy="830997"/>
          </a:xfrm>
          <a:prstGeom prst="rect">
            <a:avLst/>
          </a:prstGeom>
          <a:noFill/>
        </p:spPr>
        <p:txBody>
          <a:bodyPr wrap="square" rtlCol="0">
            <a:spAutoFit/>
          </a:bodyPr>
          <a:lstStyle/>
          <a:p>
            <a:pPr>
              <a:defRPr/>
            </a:pPr>
            <a:r>
              <a:rPr lang="zh-CN" altLang="en-US" sz="1600" kern="0" dirty="0">
                <a:solidFill>
                  <a:sysClr val="window" lastClr="FFFFFF"/>
                </a:solidFill>
                <a:latin typeface="Arial" pitchFamily="34" charset="0"/>
                <a:ea typeface="微软雅黑" pitchFamily="34" charset="-122"/>
                <a:cs typeface="Arial" pitchFamily="34" charset="0"/>
              </a:rPr>
              <a:t>职能脱钩，剥离协会商会现有行政职能。对适合</a:t>
            </a:r>
          </a:p>
          <a:p>
            <a:pPr>
              <a:defRPr/>
            </a:pPr>
            <a:r>
              <a:rPr lang="zh-CN" altLang="en-US" sz="1600" kern="0" dirty="0">
                <a:solidFill>
                  <a:sysClr val="window" lastClr="FFFFFF"/>
                </a:solidFill>
                <a:latin typeface="Arial" pitchFamily="34" charset="0"/>
                <a:ea typeface="微软雅黑" pitchFamily="34" charset="-122"/>
                <a:cs typeface="Arial" pitchFamily="34" charset="0"/>
              </a:rPr>
              <a:t>由协会商会承担的职能，制定清单目录，按程序移交</a:t>
            </a:r>
            <a:r>
              <a:rPr lang="zh-CN" altLang="en-US" sz="1600" kern="0" dirty="0">
                <a:solidFill>
                  <a:sysClr val="window" lastClr="FFFFFF"/>
                </a:solidFill>
                <a:latin typeface="Arial" pitchFamily="34" charset="0"/>
                <a:ea typeface="微软雅黑" pitchFamily="34" charset="-122"/>
                <a:cs typeface="Arial" pitchFamily="34" charset="0"/>
              </a:rPr>
              <a:t>协会商会</a:t>
            </a:r>
            <a:r>
              <a:rPr lang="zh-CN" altLang="en-US" sz="1600" kern="0" dirty="0">
                <a:solidFill>
                  <a:sysClr val="window" lastClr="FFFFFF"/>
                </a:solidFill>
                <a:latin typeface="Arial" pitchFamily="34" charset="0"/>
                <a:ea typeface="微软雅黑" pitchFamily="34" charset="-122"/>
                <a:cs typeface="Arial" pitchFamily="34" charset="0"/>
              </a:rPr>
              <a:t>承担，同时明确监管措施和责任。</a:t>
            </a:r>
            <a:endParaRPr lang="en-US" altLang="zh-CN" sz="1600" kern="0" dirty="0">
              <a:solidFill>
                <a:sysClr val="window" lastClr="FFFFFF"/>
              </a:solidFill>
              <a:latin typeface="Arial" pitchFamily="34" charset="0"/>
              <a:ea typeface="微软雅黑" pitchFamily="34" charset="-122"/>
              <a:cs typeface="Arial" pitchFamily="34" charset="0"/>
            </a:endParaRPr>
          </a:p>
        </p:txBody>
      </p:sp>
      <p:sp>
        <p:nvSpPr>
          <p:cNvPr id="27" name="TextBox 26"/>
          <p:cNvSpPr txBox="1"/>
          <p:nvPr/>
        </p:nvSpPr>
        <p:spPr>
          <a:xfrm>
            <a:off x="1759507" y="1982269"/>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en-US" altLang="zh-CN" sz="4800" kern="0" dirty="0" smtClean="0">
                <a:solidFill>
                  <a:srgbClr val="00B0F0"/>
                </a:solidFill>
                <a:latin typeface="Times New Roman" pitchFamily="18" charset="0"/>
                <a:cs typeface="Times New Roman" pitchFamily="18" charset="0"/>
              </a:rPr>
              <a:t>3.</a:t>
            </a:r>
            <a:endParaRPr lang="zh-CN" altLang="en-US" sz="4800" kern="0" dirty="0">
              <a:solidFill>
                <a:srgbClr val="00B0F0"/>
              </a:solidFill>
              <a:latin typeface="Times New Roman" pitchFamily="18" charset="0"/>
              <a:cs typeface="Times New Roman" pitchFamily="18" charset="0"/>
            </a:endParaRPr>
          </a:p>
        </p:txBody>
      </p:sp>
      <p:sp>
        <p:nvSpPr>
          <p:cNvPr id="28" name="TextBox 27"/>
          <p:cNvSpPr txBox="1"/>
          <p:nvPr/>
        </p:nvSpPr>
        <p:spPr>
          <a:xfrm>
            <a:off x="2302643" y="2552740"/>
            <a:ext cx="4573613" cy="830997"/>
          </a:xfrm>
          <a:prstGeom prst="rect">
            <a:avLst/>
          </a:prstGeom>
          <a:noFill/>
        </p:spPr>
        <p:txBody>
          <a:bodyPr wrap="square" rtlCol="0">
            <a:spAutoFit/>
          </a:bodyPr>
          <a:lstStyle/>
          <a:p>
            <a:pPr>
              <a:defRPr/>
            </a:pPr>
            <a:r>
              <a:rPr lang="zh-CN" altLang="en-US" sz="1600" kern="0" dirty="0">
                <a:solidFill>
                  <a:sysClr val="window" lastClr="FFFFFF"/>
                </a:solidFill>
                <a:latin typeface="Arial" pitchFamily="34" charset="0"/>
                <a:ea typeface="微软雅黑" pitchFamily="34" charset="-122"/>
                <a:cs typeface="Arial" pitchFamily="34" charset="0"/>
              </a:rPr>
              <a:t>资产财务脱钩，实行协会商会独立财务管理，逐</a:t>
            </a:r>
          </a:p>
          <a:p>
            <a:pPr>
              <a:defRPr/>
            </a:pPr>
            <a:r>
              <a:rPr lang="zh-CN" altLang="en-US" sz="1600" kern="0" dirty="0">
                <a:solidFill>
                  <a:sysClr val="window" lastClr="FFFFFF"/>
                </a:solidFill>
                <a:latin typeface="Arial" pitchFamily="34" charset="0"/>
                <a:ea typeface="微软雅黑" pitchFamily="34" charset="-122"/>
                <a:cs typeface="Arial" pitchFamily="34" charset="0"/>
              </a:rPr>
              <a:t>步取消财政拨款，转而通过政府购买服务等方式支持</a:t>
            </a:r>
            <a:r>
              <a:rPr lang="zh-CN" altLang="en-US" sz="1600" kern="0" dirty="0">
                <a:solidFill>
                  <a:sysClr val="window" lastClr="FFFFFF"/>
                </a:solidFill>
                <a:latin typeface="Arial" pitchFamily="34" charset="0"/>
                <a:ea typeface="微软雅黑" pitchFamily="34" charset="-122"/>
                <a:cs typeface="Arial" pitchFamily="34" charset="0"/>
              </a:rPr>
              <a:t>其发展</a:t>
            </a:r>
            <a:r>
              <a:rPr lang="zh-CN" altLang="en-US" sz="1600" kern="0" dirty="0">
                <a:solidFill>
                  <a:sysClr val="window" lastClr="FFFFFF"/>
                </a:solidFill>
                <a:latin typeface="Arial" pitchFamily="34" charset="0"/>
                <a:ea typeface="微软雅黑" pitchFamily="34" charset="-122"/>
                <a:cs typeface="Arial" pitchFamily="34" charset="0"/>
              </a:rPr>
              <a:t>。</a:t>
            </a:r>
            <a:endParaRPr lang="en-US" altLang="zh-CN" sz="1600" kern="0" dirty="0">
              <a:solidFill>
                <a:sysClr val="window" lastClr="FFFFFF"/>
              </a:solidFill>
              <a:latin typeface="Arial" pitchFamily="34" charset="0"/>
              <a:ea typeface="微软雅黑" pitchFamily="34" charset="-122"/>
              <a:cs typeface="Arial" pitchFamily="34" charset="0"/>
            </a:endParaRPr>
          </a:p>
        </p:txBody>
      </p:sp>
      <p:sp>
        <p:nvSpPr>
          <p:cNvPr id="29" name="TextBox 28"/>
          <p:cNvSpPr txBox="1"/>
          <p:nvPr/>
        </p:nvSpPr>
        <p:spPr>
          <a:xfrm>
            <a:off x="1135169" y="3018782"/>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en-US" altLang="zh-CN" sz="4800" kern="0" dirty="0" smtClean="0">
                <a:solidFill>
                  <a:srgbClr val="00B0F0"/>
                </a:solidFill>
                <a:latin typeface="Times New Roman" pitchFamily="18" charset="0"/>
                <a:cs typeface="Times New Roman" pitchFamily="18" charset="0"/>
              </a:rPr>
              <a:t>4.</a:t>
            </a:r>
            <a:endParaRPr lang="zh-CN" altLang="en-US" sz="4800" kern="0" dirty="0">
              <a:solidFill>
                <a:srgbClr val="00B0F0"/>
              </a:solidFill>
              <a:latin typeface="Times New Roman" pitchFamily="18" charset="0"/>
              <a:cs typeface="Times New Roman" pitchFamily="18" charset="0"/>
            </a:endParaRPr>
          </a:p>
        </p:txBody>
      </p:sp>
      <p:sp>
        <p:nvSpPr>
          <p:cNvPr id="30" name="TextBox 29"/>
          <p:cNvSpPr txBox="1"/>
          <p:nvPr/>
        </p:nvSpPr>
        <p:spPr>
          <a:xfrm>
            <a:off x="1747158" y="3518606"/>
            <a:ext cx="5094083" cy="1077218"/>
          </a:xfrm>
          <a:prstGeom prst="rect">
            <a:avLst/>
          </a:prstGeom>
          <a:noFill/>
        </p:spPr>
        <p:txBody>
          <a:bodyPr wrap="square" rtlCol="0">
            <a:spAutoFit/>
          </a:bodyPr>
          <a:lstStyle/>
          <a:p>
            <a:pPr>
              <a:defRPr/>
            </a:pPr>
            <a:r>
              <a:rPr lang="zh-CN" altLang="en-US" sz="1600" kern="0" dirty="0">
                <a:solidFill>
                  <a:sysClr val="window" lastClr="FFFFFF"/>
                </a:solidFill>
                <a:latin typeface="Arial" pitchFamily="34" charset="0"/>
                <a:ea typeface="微软雅黑" pitchFamily="34" charset="-122"/>
                <a:cs typeface="Arial" pitchFamily="34" charset="0"/>
              </a:rPr>
              <a:t>人员管理脱钩，将协会商会用人权由原来的</a:t>
            </a:r>
            <a:r>
              <a:rPr lang="zh-CN" altLang="en-US" sz="1600" kern="0" dirty="0">
                <a:solidFill>
                  <a:sysClr val="window" lastClr="FFFFFF"/>
                </a:solidFill>
                <a:latin typeface="Arial" pitchFamily="34" charset="0"/>
                <a:ea typeface="微软雅黑" pitchFamily="34" charset="-122"/>
                <a:cs typeface="Arial" pitchFamily="34" charset="0"/>
              </a:rPr>
              <a:t>业务</a:t>
            </a:r>
            <a:r>
              <a:rPr lang="zh-CN" altLang="en-US" sz="1600" kern="0" dirty="0">
                <a:solidFill>
                  <a:sysClr val="window" lastClr="FFFFFF"/>
                </a:solidFill>
                <a:latin typeface="Arial" pitchFamily="34" charset="0"/>
                <a:ea typeface="微软雅黑" pitchFamily="34" charset="-122"/>
                <a:cs typeface="Arial" pitchFamily="34" charset="0"/>
              </a:rPr>
              <a:t>主管部门负责转为依章程实行用人独立和社会化</a:t>
            </a:r>
            <a:r>
              <a:rPr lang="zh-CN" altLang="en-US" sz="1600" kern="0" dirty="0">
                <a:solidFill>
                  <a:sysClr val="window" lastClr="FFFFFF"/>
                </a:solidFill>
                <a:latin typeface="Arial" pitchFamily="34" charset="0"/>
                <a:ea typeface="微软雅黑" pitchFamily="34" charset="-122"/>
                <a:cs typeface="Arial" pitchFamily="34" charset="0"/>
              </a:rPr>
              <a:t>管理</a:t>
            </a:r>
            <a:r>
              <a:rPr lang="zh-CN" altLang="en-US" sz="1600" kern="0" dirty="0">
                <a:solidFill>
                  <a:sysClr val="window" lastClr="FFFFFF"/>
                </a:solidFill>
                <a:latin typeface="Arial" pitchFamily="34" charset="0"/>
                <a:ea typeface="微软雅黑" pitchFamily="34" charset="-122"/>
                <a:cs typeface="Arial" pitchFamily="34" charset="0"/>
              </a:rPr>
              <a:t>，负责人由业务主管部门推荐任命转为按相关规定</a:t>
            </a:r>
            <a:r>
              <a:rPr lang="zh-CN" altLang="en-US" sz="1600" kern="0" dirty="0">
                <a:solidFill>
                  <a:sysClr val="window" lastClr="FFFFFF"/>
                </a:solidFill>
                <a:latin typeface="Arial" pitchFamily="34" charset="0"/>
                <a:ea typeface="微软雅黑" pitchFamily="34" charset="-122"/>
                <a:cs typeface="Arial" pitchFamily="34" charset="0"/>
              </a:rPr>
              <a:t>程序</a:t>
            </a:r>
            <a:r>
              <a:rPr lang="zh-CN" altLang="en-US" sz="1600" kern="0" dirty="0">
                <a:solidFill>
                  <a:sysClr val="window" lastClr="FFFFFF"/>
                </a:solidFill>
                <a:latin typeface="Arial" pitchFamily="34" charset="0"/>
                <a:ea typeface="微软雅黑" pitchFamily="34" charset="-122"/>
                <a:cs typeface="Arial" pitchFamily="34" charset="0"/>
              </a:rPr>
              <a:t>产生和管理。</a:t>
            </a:r>
            <a:endParaRPr lang="en-US" altLang="zh-CN" sz="1600" kern="0" dirty="0">
              <a:solidFill>
                <a:sysClr val="window" lastClr="FFFFFF"/>
              </a:solidFill>
              <a:latin typeface="Arial" pitchFamily="34" charset="0"/>
              <a:ea typeface="微软雅黑" pitchFamily="34" charset="-122"/>
              <a:cs typeface="Arial" pitchFamily="34" charset="0"/>
            </a:endParaRPr>
          </a:p>
        </p:txBody>
      </p:sp>
      <p:sp>
        <p:nvSpPr>
          <p:cNvPr id="31" name="TextBox 30"/>
          <p:cNvSpPr txBox="1"/>
          <p:nvPr/>
        </p:nvSpPr>
        <p:spPr>
          <a:xfrm>
            <a:off x="4644008" y="5687031"/>
            <a:ext cx="4608512" cy="812530"/>
          </a:xfrm>
          <a:prstGeom prst="rect">
            <a:avLst/>
          </a:prstGeom>
          <a:noFill/>
        </p:spPr>
        <p:txBody>
          <a:bodyPr wrap="square" rtlCol="0">
            <a:spAutoFit/>
          </a:bodyPr>
          <a:lstStyle/>
          <a:p>
            <a:pPr algn="ctr">
              <a:lnSpc>
                <a:spcPct val="130000"/>
              </a:lnSpc>
              <a:defRPr/>
            </a:pPr>
            <a:r>
              <a:rPr lang="zh-CN" altLang="en-US" sz="3600" b="1" kern="0" dirty="0">
                <a:solidFill>
                  <a:sysClr val="window" lastClr="FFFFFF"/>
                </a:solidFill>
                <a:latin typeface="Times New Roman" pitchFamily="18" charset="0"/>
                <a:ea typeface="微软雅黑" pitchFamily="34" charset="-122"/>
                <a:cs typeface="Times New Roman" pitchFamily="18" charset="0"/>
              </a:rPr>
              <a:t>五脱钩五规范</a:t>
            </a:r>
            <a:endParaRPr lang="en-US" altLang="zh-CN" sz="3600" b="1" kern="0" dirty="0">
              <a:solidFill>
                <a:sysClr val="window" lastClr="FFFFFF"/>
              </a:solidFill>
              <a:latin typeface="Times New Roman" pitchFamily="18" charset="0"/>
              <a:ea typeface="微软雅黑" pitchFamily="34" charset="-122"/>
              <a:cs typeface="Times New Roman" pitchFamily="18"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58" y="3933057"/>
            <a:ext cx="6210119" cy="158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409349" y="4057214"/>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en-US" altLang="zh-CN" sz="4800" kern="0" dirty="0">
                <a:solidFill>
                  <a:srgbClr val="00B0F0"/>
                </a:solidFill>
                <a:latin typeface="Times New Roman" pitchFamily="18" charset="0"/>
                <a:cs typeface="Times New Roman" pitchFamily="18" charset="0"/>
              </a:rPr>
              <a:t>5</a:t>
            </a:r>
            <a:r>
              <a:rPr lang="en-US" altLang="zh-CN" sz="4800" kern="0" dirty="0" smtClean="0">
                <a:solidFill>
                  <a:srgbClr val="00B0F0"/>
                </a:solidFill>
                <a:latin typeface="Times New Roman" pitchFamily="18" charset="0"/>
                <a:cs typeface="Times New Roman" pitchFamily="18" charset="0"/>
              </a:rPr>
              <a:t>.</a:t>
            </a:r>
            <a:endParaRPr lang="zh-CN" altLang="en-US" sz="4800" kern="0" dirty="0">
              <a:solidFill>
                <a:srgbClr val="00B0F0"/>
              </a:solidFill>
              <a:latin typeface="Times New Roman" pitchFamily="18" charset="0"/>
              <a:cs typeface="Times New Roman" pitchFamily="18" charset="0"/>
            </a:endParaRPr>
          </a:p>
        </p:txBody>
      </p:sp>
      <p:sp>
        <p:nvSpPr>
          <p:cNvPr id="33" name="TextBox 32"/>
          <p:cNvSpPr txBox="1"/>
          <p:nvPr/>
        </p:nvSpPr>
        <p:spPr>
          <a:xfrm>
            <a:off x="1403648" y="4476306"/>
            <a:ext cx="5027880" cy="1077218"/>
          </a:xfrm>
          <a:prstGeom prst="rect">
            <a:avLst/>
          </a:prstGeom>
          <a:noFill/>
        </p:spPr>
        <p:txBody>
          <a:bodyPr wrap="square" rtlCol="0">
            <a:spAutoFit/>
          </a:bodyPr>
          <a:lstStyle/>
          <a:p>
            <a:pPr>
              <a:defRPr/>
            </a:pPr>
            <a:r>
              <a:rPr lang="zh-CN" altLang="en-US" sz="1600" kern="0" dirty="0">
                <a:solidFill>
                  <a:sysClr val="window" lastClr="FFFFFF"/>
                </a:solidFill>
                <a:latin typeface="Arial" pitchFamily="34" charset="0"/>
                <a:ea typeface="微软雅黑" pitchFamily="34" charset="-122"/>
                <a:cs typeface="Arial" pitchFamily="34" charset="0"/>
              </a:rPr>
              <a:t>党建、外事等事项脱钩，全国性协会商会党建工</a:t>
            </a:r>
          </a:p>
          <a:p>
            <a:pPr>
              <a:defRPr/>
            </a:pPr>
            <a:r>
              <a:rPr lang="zh-CN" altLang="en-US" sz="1600" kern="0" dirty="0">
                <a:solidFill>
                  <a:sysClr val="window" lastClr="FFFFFF"/>
                </a:solidFill>
                <a:latin typeface="Arial" pitchFamily="34" charset="0"/>
                <a:ea typeface="微软雅黑" pitchFamily="34" charset="-122"/>
                <a:cs typeface="Arial" pitchFamily="34" charset="0"/>
              </a:rPr>
              <a:t>作实行归口管理，脱钩后由原来的业务主管部门移交</a:t>
            </a:r>
            <a:r>
              <a:rPr lang="zh-CN" altLang="en-US" sz="1600" kern="0" dirty="0">
                <a:solidFill>
                  <a:sysClr val="window" lastClr="FFFFFF"/>
                </a:solidFill>
                <a:latin typeface="Arial" pitchFamily="34" charset="0"/>
                <a:ea typeface="微软雅黑" pitchFamily="34" charset="-122"/>
                <a:cs typeface="Arial" pitchFamily="34" charset="0"/>
              </a:rPr>
              <a:t>给中直机关工委</a:t>
            </a:r>
            <a:r>
              <a:rPr lang="zh-CN" altLang="en-US" sz="1600" kern="0" dirty="0">
                <a:solidFill>
                  <a:sysClr val="window" lastClr="FFFFFF"/>
                </a:solidFill>
                <a:latin typeface="Arial" pitchFamily="34" charset="0"/>
                <a:ea typeface="微软雅黑" pitchFamily="34" charset="-122"/>
                <a:cs typeface="Arial" pitchFamily="34" charset="0"/>
              </a:rPr>
              <a:t>、中央国家机关工委、国务院国资委党委</a:t>
            </a:r>
            <a:r>
              <a:rPr lang="zh-CN" altLang="en-US" sz="1600" kern="0" dirty="0">
                <a:solidFill>
                  <a:sysClr val="window" lastClr="FFFFFF"/>
                </a:solidFill>
                <a:latin typeface="Arial" pitchFamily="34" charset="0"/>
                <a:ea typeface="微软雅黑" pitchFamily="34" charset="-122"/>
                <a:cs typeface="Arial" pitchFamily="34" charset="0"/>
              </a:rPr>
              <a:t>统一</a:t>
            </a:r>
            <a:r>
              <a:rPr lang="zh-CN" altLang="en-US" sz="1600" kern="0" dirty="0">
                <a:solidFill>
                  <a:sysClr val="window" lastClr="FFFFFF"/>
                </a:solidFill>
                <a:latin typeface="Arial" pitchFamily="34" charset="0"/>
                <a:ea typeface="微软雅黑" pitchFamily="34" charset="-122"/>
                <a:cs typeface="Arial" pitchFamily="34" charset="0"/>
              </a:rPr>
              <a:t>管理。</a:t>
            </a:r>
            <a:endParaRPr lang="en-US" altLang="zh-CN" sz="1600" kern="0" dirty="0">
              <a:solidFill>
                <a:sysClr val="window" lastClr="FFFFFF"/>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623165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65"/>
          <p:cNvSpPr>
            <a:spLocks noChangeArrowheads="1"/>
          </p:cNvSpPr>
          <p:nvPr/>
        </p:nvSpPr>
        <p:spPr bwMode="auto">
          <a:xfrm>
            <a:off x="3849201" y="5590776"/>
            <a:ext cx="2390069" cy="321165"/>
          </a:xfrm>
          <a:prstGeom prst="ellipse">
            <a:avLst/>
          </a:prstGeom>
          <a:gradFill rotWithShape="1">
            <a:gsLst>
              <a:gs pos="0">
                <a:sysClr val="windowText" lastClr="000000">
                  <a:lumMod val="50000"/>
                  <a:lumOff val="50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24303">
            <a:off x="4671775" y="2975910"/>
            <a:ext cx="4216652" cy="2141792"/>
          </a:xfrm>
          <a:prstGeom prst="rect">
            <a:avLst/>
          </a:prstGeom>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364" y="356976"/>
            <a:ext cx="3190377" cy="5265239"/>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499478"/>
            <a:ext cx="4216652" cy="2141792"/>
          </a:xfrm>
          <a:prstGeom prst="rect">
            <a:avLst/>
          </a:prstGeom>
        </p:spPr>
      </p:pic>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7295" y="1884865"/>
            <a:ext cx="3876419" cy="3770446"/>
          </a:xfrm>
          <a:prstGeom prst="rect">
            <a:avLst/>
          </a:prstGeom>
        </p:spPr>
      </p:pic>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34961">
            <a:off x="3503109" y="1052139"/>
            <a:ext cx="3876419" cy="3770446"/>
          </a:xfrm>
          <a:prstGeom prst="rect">
            <a:avLst/>
          </a:prstGeom>
        </p:spPr>
      </p:pic>
      <p:sp>
        <p:nvSpPr>
          <p:cNvPr id="30" name="椭圆 29"/>
          <p:cNvSpPr/>
          <p:nvPr/>
        </p:nvSpPr>
        <p:spPr>
          <a:xfrm>
            <a:off x="1043608" y="3899685"/>
            <a:ext cx="936104" cy="936104"/>
          </a:xfrm>
          <a:prstGeom prst="ellipse">
            <a:avLst/>
          </a:prstGeom>
          <a:solidFill>
            <a:srgbClr val="F7964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1" name="TextBox 30"/>
          <p:cNvSpPr txBox="1"/>
          <p:nvPr/>
        </p:nvSpPr>
        <p:spPr>
          <a:xfrm>
            <a:off x="1128397" y="3998057"/>
            <a:ext cx="838436" cy="683264"/>
          </a:xfrm>
          <a:prstGeom prst="rect">
            <a:avLst/>
          </a:prstGeom>
          <a:noFill/>
        </p:spPr>
        <p:txBody>
          <a:bodyPr wrap="square" rtlCol="0">
            <a:spAutoFit/>
          </a:bodyPr>
          <a:lstStyle/>
          <a:p>
            <a:pPr>
              <a:lnSpc>
                <a:spcPct val="80000"/>
              </a:lnSpc>
              <a:defRPr/>
            </a:pPr>
            <a:r>
              <a:rPr lang="en-US" altLang="zh-CN" sz="4800" b="1" kern="0" dirty="0">
                <a:solidFill>
                  <a:sysClr val="window" lastClr="FFFFFF"/>
                </a:solidFill>
                <a:latin typeface="Adidas Unity" pitchFamily="2" charset="0"/>
                <a:ea typeface="Gungsuh" pitchFamily="18" charset="-127"/>
              </a:rPr>
              <a:t>01</a:t>
            </a:r>
            <a:endParaRPr lang="zh-CN" altLang="en-US" sz="4800" b="1" kern="0" dirty="0">
              <a:solidFill>
                <a:sysClr val="window" lastClr="FFFFFF"/>
              </a:solidFill>
              <a:latin typeface="Adidas Unity" pitchFamily="2" charset="0"/>
              <a:ea typeface="Gungsuh" pitchFamily="18" charset="-127"/>
            </a:endParaRPr>
          </a:p>
        </p:txBody>
      </p:sp>
      <p:sp>
        <p:nvSpPr>
          <p:cNvPr id="32" name="椭圆 31"/>
          <p:cNvSpPr/>
          <p:nvPr/>
        </p:nvSpPr>
        <p:spPr>
          <a:xfrm rot="1899419">
            <a:off x="1462826" y="2207959"/>
            <a:ext cx="936104" cy="936104"/>
          </a:xfrm>
          <a:prstGeom prst="ellipse">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3" name="TextBox 32"/>
          <p:cNvSpPr txBox="1"/>
          <p:nvPr/>
        </p:nvSpPr>
        <p:spPr>
          <a:xfrm rot="1899419">
            <a:off x="1547615" y="2330953"/>
            <a:ext cx="838436" cy="634020"/>
          </a:xfrm>
          <a:prstGeom prst="rect">
            <a:avLst/>
          </a:prstGeom>
          <a:noFill/>
        </p:spPr>
        <p:txBody>
          <a:bodyPr wrap="square" rtlCol="0">
            <a:spAutoFit/>
          </a:bodyPr>
          <a:lstStyle/>
          <a:p>
            <a:pPr>
              <a:lnSpc>
                <a:spcPct val="80000"/>
              </a:lnSpc>
              <a:defRPr/>
            </a:pPr>
            <a:r>
              <a:rPr lang="en-US" altLang="zh-CN" sz="4400" b="1" kern="0" dirty="0">
                <a:solidFill>
                  <a:sysClr val="window" lastClr="FFFFFF"/>
                </a:solidFill>
                <a:latin typeface="Adidas Unity" pitchFamily="2" charset="0"/>
                <a:ea typeface="Gungsuh" pitchFamily="18" charset="-127"/>
              </a:rPr>
              <a:t>02</a:t>
            </a:r>
            <a:endParaRPr lang="zh-CN" altLang="en-US" sz="4400" b="1" kern="0" dirty="0">
              <a:solidFill>
                <a:sysClr val="window" lastClr="FFFFFF"/>
              </a:solidFill>
              <a:latin typeface="Adidas Unity" pitchFamily="2" charset="0"/>
              <a:ea typeface="Gungsuh" pitchFamily="18" charset="-127"/>
            </a:endParaRPr>
          </a:p>
        </p:txBody>
      </p:sp>
      <p:sp>
        <p:nvSpPr>
          <p:cNvPr id="34" name="椭圆 33"/>
          <p:cNvSpPr/>
          <p:nvPr/>
        </p:nvSpPr>
        <p:spPr>
          <a:xfrm rot="3209750">
            <a:off x="2631497" y="666332"/>
            <a:ext cx="936104" cy="936104"/>
          </a:xfrm>
          <a:prstGeom prst="ellipse">
            <a:avLst/>
          </a:prstGeom>
          <a:solidFill>
            <a:srgbClr val="008AF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5" name="TextBox 34"/>
          <p:cNvSpPr txBox="1"/>
          <p:nvPr/>
        </p:nvSpPr>
        <p:spPr>
          <a:xfrm rot="3209750">
            <a:off x="2742044" y="827963"/>
            <a:ext cx="838436" cy="634020"/>
          </a:xfrm>
          <a:prstGeom prst="rect">
            <a:avLst/>
          </a:prstGeom>
          <a:noFill/>
        </p:spPr>
        <p:txBody>
          <a:bodyPr wrap="square" rtlCol="0">
            <a:spAutoFit/>
          </a:bodyPr>
          <a:lstStyle/>
          <a:p>
            <a:pPr>
              <a:lnSpc>
                <a:spcPct val="80000"/>
              </a:lnSpc>
              <a:defRPr/>
            </a:pPr>
            <a:r>
              <a:rPr lang="en-US" altLang="zh-CN" sz="4400" b="1" kern="0" dirty="0">
                <a:solidFill>
                  <a:sysClr val="window" lastClr="FFFFFF"/>
                </a:solidFill>
                <a:latin typeface="Adidas Unity" pitchFamily="2" charset="0"/>
                <a:ea typeface="Gungsuh" pitchFamily="18" charset="-127"/>
              </a:rPr>
              <a:t>03</a:t>
            </a:r>
            <a:endParaRPr lang="zh-CN" altLang="en-US" sz="4400" b="1" kern="0" dirty="0">
              <a:solidFill>
                <a:sysClr val="window" lastClr="FFFFFF"/>
              </a:solidFill>
              <a:latin typeface="Adidas Unity" pitchFamily="2" charset="0"/>
              <a:ea typeface="Gungsuh" pitchFamily="18" charset="-127"/>
            </a:endParaRPr>
          </a:p>
        </p:txBody>
      </p:sp>
      <p:sp>
        <p:nvSpPr>
          <p:cNvPr id="36" name="椭圆 35"/>
          <p:cNvSpPr/>
          <p:nvPr/>
        </p:nvSpPr>
        <p:spPr>
          <a:xfrm>
            <a:off x="5141359" y="853416"/>
            <a:ext cx="936104" cy="936104"/>
          </a:xfrm>
          <a:prstGeom prst="ellipse">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7" name="TextBox 36"/>
          <p:cNvSpPr txBox="1"/>
          <p:nvPr/>
        </p:nvSpPr>
        <p:spPr>
          <a:xfrm>
            <a:off x="5226148" y="951788"/>
            <a:ext cx="838436" cy="634020"/>
          </a:xfrm>
          <a:prstGeom prst="rect">
            <a:avLst/>
          </a:prstGeom>
          <a:noFill/>
        </p:spPr>
        <p:txBody>
          <a:bodyPr wrap="square" rtlCol="0">
            <a:spAutoFit/>
          </a:bodyPr>
          <a:lstStyle/>
          <a:p>
            <a:pPr>
              <a:lnSpc>
                <a:spcPct val="80000"/>
              </a:lnSpc>
              <a:defRPr/>
            </a:pPr>
            <a:r>
              <a:rPr lang="en-US" altLang="zh-CN" sz="4400" b="1" kern="0" dirty="0">
                <a:solidFill>
                  <a:sysClr val="window" lastClr="FFFFFF"/>
                </a:solidFill>
                <a:latin typeface="Adidas Unity" pitchFamily="2" charset="0"/>
                <a:ea typeface="Gungsuh" pitchFamily="18" charset="-127"/>
              </a:rPr>
              <a:t>04</a:t>
            </a:r>
            <a:endParaRPr lang="zh-CN" altLang="en-US" sz="4400" b="1" kern="0" dirty="0">
              <a:solidFill>
                <a:sysClr val="window" lastClr="FFFFFF"/>
              </a:solidFill>
              <a:latin typeface="Adidas Unity" pitchFamily="2" charset="0"/>
              <a:ea typeface="Gungsuh" pitchFamily="18" charset="-127"/>
            </a:endParaRPr>
          </a:p>
        </p:txBody>
      </p:sp>
      <p:sp>
        <p:nvSpPr>
          <p:cNvPr id="38" name="椭圆 37"/>
          <p:cNvSpPr/>
          <p:nvPr/>
        </p:nvSpPr>
        <p:spPr>
          <a:xfrm>
            <a:off x="7027983" y="2355689"/>
            <a:ext cx="936104" cy="936104"/>
          </a:xfrm>
          <a:prstGeom prst="ellipse">
            <a:avLst/>
          </a:prstGeom>
          <a:solidFill>
            <a:srgbClr val="F7964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9" name="TextBox 38"/>
          <p:cNvSpPr txBox="1"/>
          <p:nvPr/>
        </p:nvSpPr>
        <p:spPr>
          <a:xfrm>
            <a:off x="7112772" y="2454061"/>
            <a:ext cx="838436" cy="634020"/>
          </a:xfrm>
          <a:prstGeom prst="rect">
            <a:avLst/>
          </a:prstGeom>
          <a:noFill/>
        </p:spPr>
        <p:txBody>
          <a:bodyPr wrap="square" rtlCol="0">
            <a:spAutoFit/>
          </a:bodyPr>
          <a:lstStyle/>
          <a:p>
            <a:pPr>
              <a:lnSpc>
                <a:spcPct val="80000"/>
              </a:lnSpc>
              <a:defRPr/>
            </a:pPr>
            <a:r>
              <a:rPr lang="en-US" altLang="zh-CN" sz="4400" b="1" kern="0" dirty="0">
                <a:solidFill>
                  <a:sysClr val="window" lastClr="FFFFFF"/>
                </a:solidFill>
                <a:latin typeface="Adidas Unity" pitchFamily="2" charset="0"/>
                <a:ea typeface="Gungsuh" pitchFamily="18" charset="-127"/>
              </a:rPr>
              <a:t>05</a:t>
            </a:r>
            <a:endParaRPr lang="zh-CN" altLang="en-US" sz="4400" b="1" kern="0" dirty="0">
              <a:solidFill>
                <a:sysClr val="window" lastClr="FFFFFF"/>
              </a:solidFill>
              <a:latin typeface="Adidas Unity" pitchFamily="2" charset="0"/>
              <a:ea typeface="Gungsuh" pitchFamily="18" charset="-127"/>
            </a:endParaRPr>
          </a:p>
        </p:txBody>
      </p:sp>
      <p:sp>
        <p:nvSpPr>
          <p:cNvPr id="40" name="TextBox 39"/>
          <p:cNvSpPr txBox="1"/>
          <p:nvPr/>
        </p:nvSpPr>
        <p:spPr>
          <a:xfrm>
            <a:off x="1978197" y="4124313"/>
            <a:ext cx="2002557" cy="707886"/>
          </a:xfrm>
          <a:prstGeom prst="rect">
            <a:avLst/>
          </a:prstGeom>
          <a:noFill/>
        </p:spPr>
        <p:txBody>
          <a:bodyPr wrap="square" rtlCol="0">
            <a:spAutoFit/>
          </a:bodyPr>
          <a:lstStyle/>
          <a:p>
            <a:pPr>
              <a:defRPr/>
            </a:pPr>
            <a:r>
              <a:rPr lang="zh-CN" altLang="en-US" sz="2000" kern="0" dirty="0" smtClean="0">
                <a:solidFill>
                  <a:sysClr val="window" lastClr="FFFFFF"/>
                </a:solidFill>
                <a:latin typeface="Arial" pitchFamily="34" charset="0"/>
                <a:ea typeface="微软雅黑" pitchFamily="34" charset="-122"/>
                <a:cs typeface="Arial" pitchFamily="34" charset="0"/>
              </a:rPr>
              <a:t>政府放权：没有饭碗问题</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41" name="TextBox 40"/>
          <p:cNvSpPr txBox="1"/>
          <p:nvPr/>
        </p:nvSpPr>
        <p:spPr>
          <a:xfrm rot="1955233">
            <a:off x="2225294" y="3163469"/>
            <a:ext cx="2329318" cy="707886"/>
          </a:xfrm>
          <a:prstGeom prst="rect">
            <a:avLst/>
          </a:prstGeom>
          <a:noFill/>
        </p:spPr>
        <p:txBody>
          <a:bodyPr wrap="square" rtlCol="0">
            <a:spAutoFit/>
          </a:bodyPr>
          <a:lstStyle/>
          <a:p>
            <a:pPr>
              <a:defRPr/>
            </a:pPr>
            <a:r>
              <a:rPr lang="zh-CN" altLang="en-US" sz="2000" kern="0" dirty="0" smtClean="0">
                <a:solidFill>
                  <a:sysClr val="window" lastClr="FFFFFF"/>
                </a:solidFill>
                <a:latin typeface="Arial" pitchFamily="34" charset="0"/>
                <a:ea typeface="微软雅黑" pitchFamily="34" charset="-122"/>
                <a:cs typeface="Arial" pitchFamily="34" charset="0"/>
              </a:rPr>
              <a:t>政府购买服务：没有食物问题</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42" name="TextBox 41"/>
          <p:cNvSpPr txBox="1"/>
          <p:nvPr/>
        </p:nvSpPr>
        <p:spPr>
          <a:xfrm rot="2964498">
            <a:off x="3110313" y="2089456"/>
            <a:ext cx="2329318" cy="707886"/>
          </a:xfrm>
          <a:prstGeom prst="rect">
            <a:avLst/>
          </a:prstGeom>
          <a:noFill/>
        </p:spPr>
        <p:txBody>
          <a:bodyPr wrap="square" rtlCol="0">
            <a:spAutoFit/>
          </a:bodyPr>
          <a:lstStyle/>
          <a:p>
            <a:pPr>
              <a:defRPr/>
            </a:pPr>
            <a:r>
              <a:rPr lang="zh-CN" altLang="en-US" sz="2000" kern="0" dirty="0" smtClean="0">
                <a:solidFill>
                  <a:sysClr val="window" lastClr="FFFFFF"/>
                </a:solidFill>
                <a:latin typeface="Arial" pitchFamily="34" charset="0"/>
                <a:ea typeface="微软雅黑" pitchFamily="34" charset="-122"/>
                <a:cs typeface="Arial" pitchFamily="34" charset="0"/>
              </a:rPr>
              <a:t>政府监管：瞎吃乱吃问题</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43" name="TextBox 42"/>
          <p:cNvSpPr txBox="1"/>
          <p:nvPr/>
        </p:nvSpPr>
        <p:spPr>
          <a:xfrm>
            <a:off x="5273415" y="1970837"/>
            <a:ext cx="1506686" cy="1015663"/>
          </a:xfrm>
          <a:prstGeom prst="rect">
            <a:avLst/>
          </a:prstGeom>
          <a:noFill/>
        </p:spPr>
        <p:txBody>
          <a:bodyPr wrap="square" rtlCol="0">
            <a:spAutoFit/>
          </a:bodyPr>
          <a:lstStyle/>
          <a:p>
            <a:pPr>
              <a:defRPr/>
            </a:pPr>
            <a:r>
              <a:rPr lang="zh-CN" altLang="en-US" sz="2000" kern="0" dirty="0" smtClean="0">
                <a:solidFill>
                  <a:sysClr val="window" lastClr="FFFFFF"/>
                </a:solidFill>
                <a:latin typeface="Arial" pitchFamily="34" charset="0"/>
                <a:ea typeface="微软雅黑" pitchFamily="34" charset="-122"/>
                <a:cs typeface="Arial" pitchFamily="34" charset="0"/>
              </a:rPr>
              <a:t>政府培育：饱饿不均问题</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44" name="TextBox 43"/>
          <p:cNvSpPr txBox="1"/>
          <p:nvPr/>
        </p:nvSpPr>
        <p:spPr>
          <a:xfrm rot="1647486">
            <a:off x="6507304" y="3446889"/>
            <a:ext cx="1506686" cy="1015663"/>
          </a:xfrm>
          <a:prstGeom prst="rect">
            <a:avLst/>
          </a:prstGeom>
          <a:noFill/>
        </p:spPr>
        <p:txBody>
          <a:bodyPr wrap="square" rtlCol="0">
            <a:spAutoFit/>
          </a:bodyPr>
          <a:lstStyle/>
          <a:p>
            <a:pPr>
              <a:defRPr/>
            </a:pPr>
            <a:r>
              <a:rPr lang="zh-CN" altLang="en-US" sz="2000" kern="0" dirty="0" smtClean="0">
                <a:solidFill>
                  <a:sysClr val="window" lastClr="FFFFFF"/>
                </a:solidFill>
                <a:latin typeface="Arial" pitchFamily="34" charset="0"/>
                <a:ea typeface="微软雅黑" pitchFamily="34" charset="-122"/>
                <a:cs typeface="Arial" pitchFamily="34" charset="0"/>
              </a:rPr>
              <a:t>政府政策：吃饭不利索问题</a:t>
            </a:r>
            <a:r>
              <a:rPr lang="en-US" altLang="zh-CN" sz="2000" kern="0" dirty="0" smtClean="0">
                <a:solidFill>
                  <a:sysClr val="window" lastClr="FFFFFF"/>
                </a:solidFill>
                <a:latin typeface="Arial" pitchFamily="34" charset="0"/>
                <a:ea typeface="微软雅黑" pitchFamily="34" charset="-122"/>
                <a:cs typeface="Arial" pitchFamily="34" charset="0"/>
              </a:rPr>
              <a:t>. </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45" name="TextBox 44"/>
          <p:cNvSpPr txBox="1"/>
          <p:nvPr/>
        </p:nvSpPr>
        <p:spPr>
          <a:xfrm>
            <a:off x="2051720" y="5661248"/>
            <a:ext cx="5688632" cy="811441"/>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defRPr/>
            </a:pPr>
            <a:r>
              <a:rPr lang="zh-CN" altLang="en-US" sz="4000" kern="0" dirty="0" smtClean="0">
                <a:solidFill>
                  <a:sysClr val="windowText" lastClr="000000">
                    <a:lumMod val="65000"/>
                    <a:lumOff val="35000"/>
                  </a:sysClr>
                </a:solidFill>
              </a:rPr>
              <a:t>改革政府</a:t>
            </a:r>
            <a:endParaRPr lang="zh-CN" altLang="en-US" sz="4000" kern="0" dirty="0">
              <a:solidFill>
                <a:sysClr val="windowText" lastClr="000000">
                  <a:lumMod val="65000"/>
                  <a:lumOff val="35000"/>
                </a:sysClr>
              </a:solidFill>
            </a:endParaRPr>
          </a:p>
        </p:txBody>
      </p:sp>
    </p:spTree>
    <p:extLst>
      <p:ext uri="{BB962C8B-B14F-4D97-AF65-F5344CB8AC3E}">
        <p14:creationId xmlns:p14="http://schemas.microsoft.com/office/powerpoint/2010/main" val="216849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23528" y="1556792"/>
            <a:ext cx="8496944" cy="4824536"/>
            <a:chOff x="830194" y="1902084"/>
            <a:chExt cx="7774254" cy="3111092"/>
          </a:xfrm>
          <a:effectLst>
            <a:reflection blurRad="6350" stA="44000" endPos="17000" dir="5400000" sy="-100000" algn="bl" rotWithShape="0"/>
          </a:effectLst>
        </p:grpSpPr>
        <p:sp>
          <p:nvSpPr>
            <p:cNvPr id="20" name="圆角矩形 19"/>
            <p:cNvSpPr/>
            <p:nvPr/>
          </p:nvSpPr>
          <p:spPr>
            <a:xfrm>
              <a:off x="830194" y="1916832"/>
              <a:ext cx="2592288" cy="3096344"/>
            </a:xfrm>
            <a:prstGeom prst="roundRect">
              <a:avLst>
                <a:gd name="adj" fmla="val 6426"/>
              </a:avLst>
            </a:prstGeom>
            <a:solidFill>
              <a:sysClr val="windowText" lastClr="000000">
                <a:lumMod val="85000"/>
                <a:lumOff val="15000"/>
              </a:sysClr>
            </a:solidFill>
            <a:ln w="25400" cap="flat" cmpd="sng" algn="ctr">
              <a:solidFill>
                <a:sysClr val="windowText" lastClr="000000">
                  <a:lumMod val="65000"/>
                  <a:lumOff val="3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1" name="圆角矩形 20"/>
            <p:cNvSpPr/>
            <p:nvPr/>
          </p:nvSpPr>
          <p:spPr>
            <a:xfrm>
              <a:off x="6012160" y="1916832"/>
              <a:ext cx="2592288" cy="3096344"/>
            </a:xfrm>
            <a:prstGeom prst="roundRect">
              <a:avLst>
                <a:gd name="adj" fmla="val 6426"/>
              </a:avLst>
            </a:prstGeom>
            <a:solidFill>
              <a:sysClr val="windowText" lastClr="000000">
                <a:lumMod val="85000"/>
                <a:lumOff val="15000"/>
              </a:sysClr>
            </a:solidFill>
            <a:ln w="25400" cap="flat" cmpd="sng" algn="ctr">
              <a:solidFill>
                <a:sysClr val="windowText" lastClr="000000">
                  <a:lumMod val="65000"/>
                  <a:lumOff val="3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2" name="圆角矩形 17"/>
            <p:cNvSpPr/>
            <p:nvPr/>
          </p:nvSpPr>
          <p:spPr>
            <a:xfrm>
              <a:off x="830194" y="1910316"/>
              <a:ext cx="2592288" cy="1525193"/>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8000">
                  <a:sysClr val="windowText" lastClr="000000">
                    <a:lumMod val="65000"/>
                    <a:lumOff val="35000"/>
                  </a:sysClr>
                </a:gs>
                <a:gs pos="54000">
                  <a:sysClr val="windowText" lastClr="000000">
                    <a:lumMod val="85000"/>
                    <a:lumOff val="15000"/>
                  </a:sysClr>
                </a:gs>
                <a:gs pos="100000">
                  <a:sysClr val="window" lastClr="FFFFFF">
                    <a:lumMod val="75000"/>
                    <a:alpha val="24000"/>
                  </a:sysClr>
                </a:gs>
                <a:gs pos="25000">
                  <a:sysClr val="window" lastClr="FFFFFF">
                    <a:lumMod val="65000"/>
                    <a:alpha val="29000"/>
                  </a:sysClr>
                </a:gs>
              </a:gsLst>
              <a:path path="rect">
                <a:fillToRect l="100000" b="100000"/>
              </a:path>
              <a:tileRect t="-100000" r="-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3" name="圆角矩形 17"/>
            <p:cNvSpPr/>
            <p:nvPr/>
          </p:nvSpPr>
          <p:spPr>
            <a:xfrm>
              <a:off x="6012160" y="1939811"/>
              <a:ext cx="2592288" cy="1525193"/>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8000">
                  <a:sysClr val="windowText" lastClr="000000">
                    <a:lumMod val="65000"/>
                    <a:lumOff val="35000"/>
                  </a:sysClr>
                </a:gs>
                <a:gs pos="54000">
                  <a:sysClr val="windowText" lastClr="000000">
                    <a:lumMod val="85000"/>
                    <a:lumOff val="15000"/>
                  </a:sysClr>
                </a:gs>
                <a:gs pos="100000">
                  <a:sysClr val="window" lastClr="FFFFFF">
                    <a:lumMod val="75000"/>
                    <a:alpha val="24000"/>
                  </a:sysClr>
                </a:gs>
                <a:gs pos="25000">
                  <a:sysClr val="window" lastClr="FFFFFF">
                    <a:lumMod val="65000"/>
                    <a:alpha val="29000"/>
                  </a:sysClr>
                </a:gs>
              </a:gsLst>
              <a:path path="rect">
                <a:fillToRect l="100000" b="100000"/>
              </a:path>
              <a:tileRect t="-100000" r="-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4" name="圆角矩形 10"/>
            <p:cNvSpPr/>
            <p:nvPr/>
          </p:nvSpPr>
          <p:spPr>
            <a:xfrm>
              <a:off x="2498516" y="1916832"/>
              <a:ext cx="4431968" cy="3096344"/>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gradFill flip="none" rotWithShape="1">
              <a:gsLst>
                <a:gs pos="48000">
                  <a:srgbClr val="BCE43C"/>
                </a:gs>
                <a:gs pos="100000">
                  <a:srgbClr val="8AC930"/>
                </a:gs>
                <a:gs pos="0">
                  <a:srgbClr val="97DD43">
                    <a:shade val="67500"/>
                    <a:satMod val="115000"/>
                  </a:srgbClr>
                </a:gs>
              </a:gsLst>
              <a:lin ang="5400000" scaled="1"/>
              <a:tileRect/>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5" name="圆角矩形 10"/>
            <p:cNvSpPr/>
            <p:nvPr/>
          </p:nvSpPr>
          <p:spPr>
            <a:xfrm>
              <a:off x="2505984" y="1902084"/>
              <a:ext cx="4429264" cy="1533424"/>
            </a:xfrm>
            <a:custGeom>
              <a:avLst/>
              <a:gdLst/>
              <a:ahLst/>
              <a:cxnLst/>
              <a:rect l="l" t="t" r="r" b="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gradFill flip="none" rotWithShape="1">
              <a:gsLst>
                <a:gs pos="45000">
                  <a:srgbClr val="99BE24"/>
                </a:gs>
                <a:gs pos="54000">
                  <a:srgbClr val="95BC1A"/>
                </a:gs>
                <a:gs pos="100000">
                  <a:srgbClr val="D1ED47"/>
                </a:gs>
                <a:gs pos="25000">
                  <a:srgbClr val="D1ED47"/>
                </a:gs>
              </a:gsLst>
              <a:path path="rect">
                <a:fillToRect l="100000" b="100000"/>
              </a:path>
              <a:tileRect t="-100000" r="-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grpSp>
      <p:sp>
        <p:nvSpPr>
          <p:cNvPr id="26" name="TextBox 25"/>
          <p:cNvSpPr txBox="1"/>
          <p:nvPr/>
        </p:nvSpPr>
        <p:spPr>
          <a:xfrm>
            <a:off x="1467593" y="2161301"/>
            <a:ext cx="1041627" cy="75713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5400" dirty="0" smtClean="0">
                <a:solidFill>
                  <a:prstClr val="white"/>
                </a:solidFill>
              </a:rPr>
              <a:t>A</a:t>
            </a:r>
            <a:endParaRPr lang="zh-CN" altLang="en-US" sz="5400" dirty="0">
              <a:solidFill>
                <a:prstClr val="white"/>
              </a:solidFill>
            </a:endParaRPr>
          </a:p>
        </p:txBody>
      </p:sp>
      <p:sp>
        <p:nvSpPr>
          <p:cNvPr id="27" name="TextBox 26"/>
          <p:cNvSpPr txBox="1"/>
          <p:nvPr/>
        </p:nvSpPr>
        <p:spPr>
          <a:xfrm>
            <a:off x="611560" y="3972313"/>
            <a:ext cx="2664295" cy="2677656"/>
          </a:xfrm>
          <a:prstGeom prst="rect">
            <a:avLst/>
          </a:prstGeom>
          <a:noFill/>
        </p:spPr>
        <p:txBody>
          <a:bodyPr wrap="square" rtlCol="0">
            <a:spAutoFit/>
          </a:bodyPr>
          <a:lstStyle/>
          <a:p>
            <a:pPr>
              <a:defRPr/>
            </a:pPr>
            <a:r>
              <a:rPr lang="zh-CN" altLang="en-US" sz="1400" kern="0" dirty="0">
                <a:solidFill>
                  <a:sysClr val="window" lastClr="FFFFFF"/>
                </a:solidFill>
                <a:latin typeface="Arial" pitchFamily="34" charset="0"/>
                <a:ea typeface="微软雅黑" pitchFamily="34" charset="-122"/>
                <a:cs typeface="Arial" pitchFamily="34" charset="0"/>
              </a:rPr>
              <a:t>民政部门一方面要做好行业协会</a:t>
            </a:r>
            <a:r>
              <a:rPr lang="zh-CN" altLang="en-US" sz="1400" kern="0" dirty="0" smtClean="0">
                <a:solidFill>
                  <a:sysClr val="window" lastClr="FFFFFF"/>
                </a:solidFill>
                <a:latin typeface="Arial" pitchFamily="34" charset="0"/>
                <a:ea typeface="微软雅黑" pitchFamily="34" charset="-122"/>
                <a:cs typeface="Arial" pitchFamily="34" charset="0"/>
              </a:rPr>
              <a:t>商会</a:t>
            </a:r>
            <a:r>
              <a:rPr lang="zh-CN" altLang="en-US" sz="1400" kern="0" dirty="0">
                <a:solidFill>
                  <a:sysClr val="window" lastClr="FFFFFF"/>
                </a:solidFill>
                <a:latin typeface="Arial" pitchFamily="34" charset="0"/>
                <a:ea typeface="微软雅黑" pitchFamily="34" charset="-122"/>
                <a:cs typeface="Arial" pitchFamily="34" charset="0"/>
              </a:rPr>
              <a:t>直接登记管理工作；另一方面要加强行业</a:t>
            </a:r>
            <a:r>
              <a:rPr lang="zh-CN" altLang="en-US" sz="1400" kern="0" dirty="0" smtClean="0">
                <a:solidFill>
                  <a:sysClr val="window" lastClr="FFFFFF"/>
                </a:solidFill>
                <a:latin typeface="Arial" pitchFamily="34" charset="0"/>
                <a:ea typeface="微软雅黑" pitchFamily="34" charset="-122"/>
                <a:cs typeface="Arial" pitchFamily="34" charset="0"/>
              </a:rPr>
              <a:t>协会商会</a:t>
            </a:r>
            <a:r>
              <a:rPr lang="zh-CN" altLang="en-US" sz="1400" kern="0" dirty="0">
                <a:solidFill>
                  <a:sysClr val="window" lastClr="FFFFFF"/>
                </a:solidFill>
                <a:latin typeface="Arial" pitchFamily="34" charset="0"/>
                <a:ea typeface="微软雅黑" pitchFamily="34" charset="-122"/>
                <a:cs typeface="Arial" pitchFamily="34" charset="0"/>
              </a:rPr>
              <a:t>负责人管理、资金管理、信息公开等方面</a:t>
            </a:r>
            <a:r>
              <a:rPr lang="zh-CN" altLang="en-US" sz="1400" kern="0" dirty="0" smtClean="0">
                <a:solidFill>
                  <a:sysClr val="window" lastClr="FFFFFF"/>
                </a:solidFill>
                <a:latin typeface="Arial" pitchFamily="34" charset="0"/>
                <a:ea typeface="微软雅黑" pitchFamily="34" charset="-122"/>
                <a:cs typeface="Arial" pitchFamily="34" charset="0"/>
              </a:rPr>
              <a:t>的工作</a:t>
            </a:r>
            <a:r>
              <a:rPr lang="zh-CN" altLang="en-US" sz="1400" kern="0" dirty="0">
                <a:solidFill>
                  <a:sysClr val="window" lastClr="FFFFFF"/>
                </a:solidFill>
                <a:latin typeface="Arial" pitchFamily="34" charset="0"/>
                <a:ea typeface="微软雅黑" pitchFamily="34" charset="-122"/>
                <a:cs typeface="Arial" pitchFamily="34" charset="0"/>
              </a:rPr>
              <a:t>，指导行业协会商会有效开展内部治理</a:t>
            </a:r>
            <a:r>
              <a:rPr lang="zh-CN" altLang="en-US" sz="1400" kern="0" dirty="0" smtClean="0">
                <a:solidFill>
                  <a:sysClr val="window" lastClr="FFFFFF"/>
                </a:solidFill>
                <a:latin typeface="Arial" pitchFamily="34" charset="0"/>
                <a:ea typeface="微软雅黑" pitchFamily="34" charset="-122"/>
                <a:cs typeface="Arial" pitchFamily="34" charset="0"/>
              </a:rPr>
              <a:t>。公安</a:t>
            </a:r>
            <a:r>
              <a:rPr lang="zh-CN" altLang="en-US" sz="1400" kern="0" dirty="0">
                <a:solidFill>
                  <a:sysClr val="window" lastClr="FFFFFF"/>
                </a:solidFill>
                <a:latin typeface="Arial" pitchFamily="34" charset="0"/>
                <a:ea typeface="微软雅黑" pitchFamily="34" charset="-122"/>
                <a:cs typeface="Arial" pitchFamily="34" charset="0"/>
              </a:rPr>
              <a:t>、财政、市场监督、税务和其他</a:t>
            </a:r>
            <a:r>
              <a:rPr lang="zh-CN" altLang="en-US" sz="1400" kern="0" dirty="0" smtClean="0">
                <a:solidFill>
                  <a:sysClr val="window" lastClr="FFFFFF"/>
                </a:solidFill>
                <a:latin typeface="Arial" pitchFamily="34" charset="0"/>
                <a:ea typeface="微软雅黑" pitchFamily="34" charset="-122"/>
                <a:cs typeface="Arial" pitchFamily="34" charset="0"/>
              </a:rPr>
              <a:t>部门</a:t>
            </a:r>
            <a:r>
              <a:rPr lang="zh-CN" altLang="en-US" sz="1400" kern="0" dirty="0">
                <a:solidFill>
                  <a:sysClr val="window" lastClr="FFFFFF"/>
                </a:solidFill>
                <a:latin typeface="Arial" pitchFamily="34" charset="0"/>
                <a:ea typeface="微软雅黑" pitchFamily="34" charset="-122"/>
                <a:cs typeface="Arial" pitchFamily="34" charset="0"/>
              </a:rPr>
              <a:t>应在其职责范围内对行业协会商会的财务税收、免税资格、公共项目财务审计、非市场行为等开</a:t>
            </a:r>
          </a:p>
          <a:p>
            <a:pPr>
              <a:defRPr/>
            </a:pPr>
            <a:r>
              <a:rPr lang="zh-CN" altLang="en-US" sz="1400" kern="0" dirty="0">
                <a:solidFill>
                  <a:sysClr val="window" lastClr="FFFFFF"/>
                </a:solidFill>
                <a:latin typeface="Arial" pitchFamily="34" charset="0"/>
                <a:ea typeface="微软雅黑" pitchFamily="34" charset="-122"/>
                <a:cs typeface="Arial" pitchFamily="34" charset="0"/>
              </a:rPr>
              <a:t>展监督管理</a:t>
            </a:r>
            <a:r>
              <a:rPr lang="zh-CN" altLang="en-US" sz="1400" kern="0" dirty="0" smtClean="0">
                <a:solidFill>
                  <a:sysClr val="window" lastClr="FFFFFF"/>
                </a:solidFill>
                <a:latin typeface="Arial" pitchFamily="34" charset="0"/>
                <a:ea typeface="微软雅黑" pitchFamily="34" charset="-122"/>
                <a:cs typeface="Arial" pitchFamily="34" charset="0"/>
              </a:rPr>
              <a:t>。</a:t>
            </a:r>
            <a:endParaRPr lang="en-US" altLang="zh-CN" sz="1400" kern="0" dirty="0">
              <a:solidFill>
                <a:sysClr val="window" lastClr="FFFFFF"/>
              </a:solidFill>
              <a:latin typeface="Arial" pitchFamily="34" charset="0"/>
              <a:ea typeface="微软雅黑" pitchFamily="34" charset="-122"/>
              <a:cs typeface="Arial" pitchFamily="34" charset="0"/>
            </a:endParaRPr>
          </a:p>
        </p:txBody>
      </p:sp>
      <p:sp>
        <p:nvSpPr>
          <p:cNvPr id="28" name="TextBox 27"/>
          <p:cNvSpPr txBox="1"/>
          <p:nvPr/>
        </p:nvSpPr>
        <p:spPr>
          <a:xfrm>
            <a:off x="987981" y="2964908"/>
            <a:ext cx="2143859" cy="6093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400" dirty="0">
                <a:solidFill>
                  <a:sysClr val="window" lastClr="FFFFFF"/>
                </a:solidFill>
              </a:rPr>
              <a:t>建立政府各部门联合监管机制，完善政府</a:t>
            </a:r>
          </a:p>
          <a:p>
            <a:pPr algn="ctr">
              <a:defRPr/>
            </a:pPr>
            <a:r>
              <a:rPr lang="zh-CN" altLang="en-US" sz="1400" dirty="0">
                <a:solidFill>
                  <a:sysClr val="window" lastClr="FFFFFF"/>
                </a:solidFill>
              </a:rPr>
              <a:t>监管体系</a:t>
            </a:r>
          </a:p>
        </p:txBody>
      </p:sp>
      <p:sp>
        <p:nvSpPr>
          <p:cNvPr id="29" name="TextBox 28"/>
          <p:cNvSpPr txBox="1"/>
          <p:nvPr/>
        </p:nvSpPr>
        <p:spPr>
          <a:xfrm>
            <a:off x="4152480" y="2370948"/>
            <a:ext cx="1041627" cy="75713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5400" dirty="0" smtClean="0">
                <a:solidFill>
                  <a:prstClr val="white"/>
                </a:solidFill>
              </a:rPr>
              <a:t>B</a:t>
            </a:r>
            <a:endParaRPr lang="zh-CN" altLang="en-US" sz="5400" dirty="0">
              <a:solidFill>
                <a:prstClr val="white"/>
              </a:solidFill>
            </a:endParaRPr>
          </a:p>
        </p:txBody>
      </p:sp>
      <p:sp>
        <p:nvSpPr>
          <p:cNvPr id="30" name="TextBox 29"/>
          <p:cNvSpPr txBox="1"/>
          <p:nvPr/>
        </p:nvSpPr>
        <p:spPr>
          <a:xfrm>
            <a:off x="3275856" y="3972313"/>
            <a:ext cx="2711350" cy="2462213"/>
          </a:xfrm>
          <a:prstGeom prst="rect">
            <a:avLst/>
          </a:prstGeom>
          <a:noFill/>
        </p:spPr>
        <p:txBody>
          <a:bodyPr wrap="square" rtlCol="0">
            <a:spAutoFit/>
          </a:bodyPr>
          <a:lstStyle/>
          <a:p>
            <a:pPr>
              <a:defRPr/>
            </a:pPr>
            <a:r>
              <a:rPr lang="zh-CN" altLang="en-US" sz="1400" kern="0" dirty="0">
                <a:solidFill>
                  <a:sysClr val="window" lastClr="FFFFFF"/>
                </a:solidFill>
                <a:latin typeface="Arial" pitchFamily="34" charset="0"/>
                <a:ea typeface="微软雅黑" pitchFamily="34" charset="-122"/>
                <a:cs typeface="Arial" pitchFamily="34" charset="0"/>
              </a:rPr>
              <a:t>建议完善信用体系建设和信息公开制度，</a:t>
            </a:r>
            <a:r>
              <a:rPr lang="zh-CN" altLang="en-US" sz="1400" kern="0" dirty="0" smtClean="0">
                <a:solidFill>
                  <a:sysClr val="window" lastClr="FFFFFF"/>
                </a:solidFill>
                <a:latin typeface="Arial" pitchFamily="34" charset="0"/>
                <a:ea typeface="微软雅黑" pitchFamily="34" charset="-122"/>
                <a:cs typeface="Arial" pitchFamily="34" charset="0"/>
              </a:rPr>
              <a:t>加强</a:t>
            </a:r>
            <a:r>
              <a:rPr lang="zh-CN" altLang="en-US" sz="1400" kern="0" dirty="0">
                <a:solidFill>
                  <a:sysClr val="window" lastClr="FFFFFF"/>
                </a:solidFill>
                <a:latin typeface="Arial" pitchFamily="34" charset="0"/>
                <a:ea typeface="微软雅黑" pitchFamily="34" charset="-122"/>
                <a:cs typeface="Arial" pitchFamily="34" charset="0"/>
              </a:rPr>
              <a:t>社会监督，提高行业协会商会的社会公信力</a:t>
            </a:r>
            <a:r>
              <a:rPr lang="zh-CN" altLang="en-US" sz="1400" kern="0" dirty="0" smtClean="0">
                <a:solidFill>
                  <a:sysClr val="window" lastClr="FFFFFF"/>
                </a:solidFill>
                <a:latin typeface="Arial" pitchFamily="34" charset="0"/>
                <a:ea typeface="微软雅黑" pitchFamily="34" charset="-122"/>
                <a:cs typeface="Arial" pitchFamily="34" charset="0"/>
              </a:rPr>
              <a:t>和透明度。加快</a:t>
            </a:r>
            <a:r>
              <a:rPr lang="zh-CN" altLang="en-US" sz="1400" kern="0" dirty="0">
                <a:solidFill>
                  <a:sysClr val="window" lastClr="FFFFFF"/>
                </a:solidFill>
                <a:latin typeface="Arial" pitchFamily="34" charset="0"/>
                <a:ea typeface="微软雅黑" pitchFamily="34" charset="-122"/>
                <a:cs typeface="Arial" pitchFamily="34" charset="0"/>
              </a:rPr>
              <a:t>完善信用评价制度，建立失信</a:t>
            </a:r>
            <a:r>
              <a:rPr lang="zh-CN" altLang="en-US" sz="1400" kern="0" dirty="0" smtClean="0">
                <a:solidFill>
                  <a:sysClr val="window" lastClr="FFFFFF"/>
                </a:solidFill>
                <a:latin typeface="Arial" pitchFamily="34" charset="0"/>
                <a:ea typeface="微软雅黑" pitchFamily="34" charset="-122"/>
                <a:cs typeface="Arial" pitchFamily="34" charset="0"/>
              </a:rPr>
              <a:t>制裁</a:t>
            </a:r>
            <a:r>
              <a:rPr lang="zh-CN" altLang="en-US" sz="1400" kern="0" dirty="0">
                <a:solidFill>
                  <a:sysClr val="window" lastClr="FFFFFF"/>
                </a:solidFill>
                <a:latin typeface="Arial" pitchFamily="34" charset="0"/>
                <a:ea typeface="微软雅黑" pitchFamily="34" charset="-122"/>
                <a:cs typeface="Arial" pitchFamily="34" charset="0"/>
              </a:rPr>
              <a:t>机制尤其是联合惩戒</a:t>
            </a:r>
            <a:r>
              <a:rPr lang="zh-CN" altLang="en-US" sz="1400" kern="0" dirty="0" smtClean="0">
                <a:solidFill>
                  <a:sysClr val="window" lastClr="FFFFFF"/>
                </a:solidFill>
                <a:latin typeface="Arial" pitchFamily="34" charset="0"/>
                <a:ea typeface="微软雅黑" pitchFamily="34" charset="-122"/>
                <a:cs typeface="Arial" pitchFamily="34" charset="0"/>
              </a:rPr>
              <a:t>机制。</a:t>
            </a:r>
            <a:r>
              <a:rPr lang="zh-CN" altLang="en-US" sz="1400" kern="0" dirty="0">
                <a:solidFill>
                  <a:sysClr val="window" lastClr="FFFFFF"/>
                </a:solidFill>
                <a:latin typeface="Arial" pitchFamily="34" charset="0"/>
                <a:ea typeface="微软雅黑" pitchFamily="34" charset="-122"/>
                <a:cs typeface="Arial" pitchFamily="34" charset="0"/>
              </a:rPr>
              <a:t>协会商会要</a:t>
            </a:r>
            <a:r>
              <a:rPr lang="zh-CN" altLang="en-US" sz="1400" kern="0" dirty="0" smtClean="0">
                <a:solidFill>
                  <a:sysClr val="window" lastClr="FFFFFF"/>
                </a:solidFill>
                <a:latin typeface="Arial" pitchFamily="34" charset="0"/>
                <a:ea typeface="微软雅黑" pitchFamily="34" charset="-122"/>
                <a:cs typeface="Arial" pitchFamily="34" charset="0"/>
              </a:rPr>
              <a:t>主动</a:t>
            </a:r>
            <a:r>
              <a:rPr lang="zh-CN" altLang="en-US" sz="1400" kern="0" dirty="0">
                <a:solidFill>
                  <a:sysClr val="window" lastClr="FFFFFF"/>
                </a:solidFill>
                <a:latin typeface="Arial" pitchFamily="34" charset="0"/>
                <a:ea typeface="微软雅黑" pitchFamily="34" charset="-122"/>
                <a:cs typeface="Arial" pitchFamily="34" charset="0"/>
              </a:rPr>
              <a:t>向会员和全社会做出诚信承诺，信用评价</a:t>
            </a:r>
            <a:r>
              <a:rPr lang="zh-CN" altLang="en-US" sz="1400" kern="0" dirty="0" smtClean="0">
                <a:solidFill>
                  <a:sysClr val="window" lastClr="FFFFFF"/>
                </a:solidFill>
                <a:latin typeface="Arial" pitchFamily="34" charset="0"/>
                <a:ea typeface="微软雅黑" pitchFamily="34" charset="-122"/>
                <a:cs typeface="Arial" pitchFamily="34" charset="0"/>
              </a:rPr>
              <a:t>结果要</a:t>
            </a:r>
            <a:r>
              <a:rPr lang="zh-CN" altLang="en-US" sz="1400" kern="0" dirty="0">
                <a:solidFill>
                  <a:sysClr val="window" lastClr="FFFFFF"/>
                </a:solidFill>
                <a:latin typeface="Arial" pitchFamily="34" charset="0"/>
                <a:ea typeface="微软雅黑" pitchFamily="34" charset="-122"/>
                <a:cs typeface="Arial" pitchFamily="34" charset="0"/>
              </a:rPr>
              <a:t>公示。应建立相应的参与机制，畅通申诉渠道</a:t>
            </a:r>
            <a:r>
              <a:rPr lang="zh-CN" altLang="en-US" sz="1400" kern="0" dirty="0" smtClean="0">
                <a:solidFill>
                  <a:sysClr val="window" lastClr="FFFFFF"/>
                </a:solidFill>
                <a:latin typeface="Arial" pitchFamily="34" charset="0"/>
                <a:ea typeface="微软雅黑" pitchFamily="34" charset="-122"/>
                <a:cs typeface="Arial" pitchFamily="34" charset="0"/>
              </a:rPr>
              <a:t>，保证</a:t>
            </a:r>
            <a:r>
              <a:rPr lang="zh-CN" altLang="en-US" sz="1400" kern="0" dirty="0">
                <a:solidFill>
                  <a:sysClr val="window" lastClr="FFFFFF"/>
                </a:solidFill>
                <a:latin typeface="Arial" pitchFamily="34" charset="0"/>
                <a:ea typeface="微软雅黑" pitchFamily="34" charset="-122"/>
                <a:cs typeface="Arial" pitchFamily="34" charset="0"/>
              </a:rPr>
              <a:t>公众顺利将行业协会商会的违法违规行为</a:t>
            </a:r>
            <a:r>
              <a:rPr lang="zh-CN" altLang="en-US" sz="1400" kern="0" dirty="0" smtClean="0">
                <a:solidFill>
                  <a:sysClr val="window" lastClr="FFFFFF"/>
                </a:solidFill>
                <a:latin typeface="Arial" pitchFamily="34" charset="0"/>
                <a:ea typeface="微软雅黑" pitchFamily="34" charset="-122"/>
                <a:cs typeface="Arial" pitchFamily="34" charset="0"/>
              </a:rPr>
              <a:t>信息</a:t>
            </a:r>
            <a:r>
              <a:rPr lang="zh-CN" altLang="en-US" sz="1400" kern="0" dirty="0">
                <a:solidFill>
                  <a:sysClr val="window" lastClr="FFFFFF"/>
                </a:solidFill>
                <a:latin typeface="Arial" pitchFamily="34" charset="0"/>
                <a:ea typeface="微软雅黑" pitchFamily="34" charset="-122"/>
                <a:cs typeface="Arial" pitchFamily="34" charset="0"/>
              </a:rPr>
              <a:t>送达相关监管</a:t>
            </a:r>
            <a:r>
              <a:rPr lang="zh-CN" altLang="en-US" sz="1400" kern="0" dirty="0" smtClean="0">
                <a:solidFill>
                  <a:sysClr val="window" lastClr="FFFFFF"/>
                </a:solidFill>
                <a:latin typeface="Arial" pitchFamily="34" charset="0"/>
                <a:ea typeface="微软雅黑" pitchFamily="34" charset="-122"/>
                <a:cs typeface="Arial" pitchFamily="34" charset="0"/>
              </a:rPr>
              <a:t>部门。</a:t>
            </a:r>
            <a:endParaRPr lang="en-US" altLang="zh-CN" sz="1400" kern="0" dirty="0">
              <a:solidFill>
                <a:sysClr val="window" lastClr="FFFFFF"/>
              </a:solidFill>
              <a:latin typeface="Arial" pitchFamily="34" charset="0"/>
              <a:ea typeface="微软雅黑" pitchFamily="34" charset="-122"/>
              <a:cs typeface="Arial" pitchFamily="34" charset="0"/>
            </a:endParaRPr>
          </a:p>
        </p:txBody>
      </p:sp>
      <p:sp>
        <p:nvSpPr>
          <p:cNvPr id="31" name="TextBox 30"/>
          <p:cNvSpPr txBox="1"/>
          <p:nvPr/>
        </p:nvSpPr>
        <p:spPr>
          <a:xfrm>
            <a:off x="3491880" y="2964908"/>
            <a:ext cx="2376264" cy="6093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400" dirty="0">
                <a:solidFill>
                  <a:sysClr val="window" lastClr="FFFFFF"/>
                </a:solidFill>
              </a:rPr>
              <a:t>完善信用体系建设及信息公开制度，加强</a:t>
            </a:r>
          </a:p>
          <a:p>
            <a:pPr algn="ctr">
              <a:defRPr/>
            </a:pPr>
            <a:r>
              <a:rPr lang="zh-CN" altLang="en-US" sz="1400" dirty="0">
                <a:solidFill>
                  <a:sysClr val="window" lastClr="FFFFFF"/>
                </a:solidFill>
              </a:rPr>
              <a:t>社会监督</a:t>
            </a:r>
          </a:p>
        </p:txBody>
      </p:sp>
      <p:sp>
        <p:nvSpPr>
          <p:cNvPr id="32" name="TextBox 31"/>
          <p:cNvSpPr txBox="1"/>
          <p:nvPr/>
        </p:nvSpPr>
        <p:spPr>
          <a:xfrm>
            <a:off x="6712872" y="2370948"/>
            <a:ext cx="1041627" cy="75713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5400" dirty="0" smtClean="0">
                <a:solidFill>
                  <a:prstClr val="white"/>
                </a:solidFill>
              </a:rPr>
              <a:t>C</a:t>
            </a:r>
            <a:endParaRPr lang="zh-CN" altLang="en-US" sz="5400" dirty="0">
              <a:solidFill>
                <a:prstClr val="white"/>
              </a:solidFill>
            </a:endParaRPr>
          </a:p>
        </p:txBody>
      </p:sp>
      <p:sp>
        <p:nvSpPr>
          <p:cNvPr id="33" name="TextBox 32"/>
          <p:cNvSpPr txBox="1"/>
          <p:nvPr/>
        </p:nvSpPr>
        <p:spPr>
          <a:xfrm>
            <a:off x="6241296" y="4249312"/>
            <a:ext cx="2071851" cy="1815882"/>
          </a:xfrm>
          <a:prstGeom prst="rect">
            <a:avLst/>
          </a:prstGeom>
          <a:noFill/>
        </p:spPr>
        <p:txBody>
          <a:bodyPr wrap="square" rtlCol="0">
            <a:spAutoFit/>
          </a:bodyPr>
          <a:lstStyle/>
          <a:p>
            <a:pPr>
              <a:defRPr/>
            </a:pPr>
            <a:r>
              <a:rPr lang="zh-CN" altLang="en-US" sz="1400" kern="0" dirty="0" smtClean="0">
                <a:solidFill>
                  <a:sysClr val="window" lastClr="FFFFFF"/>
                </a:solidFill>
                <a:latin typeface="Arial" pitchFamily="34" charset="0"/>
                <a:ea typeface="微软雅黑" pitchFamily="34" charset="-122"/>
                <a:cs typeface="Arial" pitchFamily="34" charset="0"/>
              </a:rPr>
              <a:t>重点</a:t>
            </a:r>
            <a:r>
              <a:rPr lang="zh-CN" altLang="en-US" sz="1400" kern="0" dirty="0">
                <a:solidFill>
                  <a:sysClr val="window" lastClr="FFFFFF"/>
                </a:solidFill>
                <a:latin typeface="Arial" pitchFamily="34" charset="0"/>
                <a:ea typeface="微软雅黑" pitchFamily="34" charset="-122"/>
                <a:cs typeface="Arial" pitchFamily="34" charset="0"/>
              </a:rPr>
              <a:t>发育一批专门从事社会组织等级评估、财务</a:t>
            </a:r>
            <a:r>
              <a:rPr lang="zh-CN" altLang="en-US" sz="1400" kern="0" dirty="0" smtClean="0">
                <a:solidFill>
                  <a:sysClr val="window" lastClr="FFFFFF"/>
                </a:solidFill>
                <a:latin typeface="Arial" pitchFamily="34" charset="0"/>
                <a:ea typeface="微软雅黑" pitchFamily="34" charset="-122"/>
                <a:cs typeface="Arial" pitchFamily="34" charset="0"/>
              </a:rPr>
              <a:t>审计</a:t>
            </a:r>
            <a:r>
              <a:rPr lang="zh-CN" altLang="en-US" sz="1400" kern="0" dirty="0">
                <a:solidFill>
                  <a:sysClr val="window" lastClr="FFFFFF"/>
                </a:solidFill>
                <a:latin typeface="Arial" pitchFamily="34" charset="0"/>
                <a:ea typeface="微软雅黑" pitchFamily="34" charset="-122"/>
                <a:cs typeface="Arial" pitchFamily="34" charset="0"/>
              </a:rPr>
              <a:t>、绩效评价等业务的第三方专业化机构，</a:t>
            </a:r>
            <a:r>
              <a:rPr lang="zh-CN" altLang="en-US" sz="1400" kern="0" dirty="0" smtClean="0">
                <a:solidFill>
                  <a:sysClr val="window" lastClr="FFFFFF"/>
                </a:solidFill>
                <a:latin typeface="Arial" pitchFamily="34" charset="0"/>
                <a:ea typeface="微软雅黑" pitchFamily="34" charset="-122"/>
                <a:cs typeface="Arial" pitchFamily="34" charset="0"/>
              </a:rPr>
              <a:t>赋予相应</a:t>
            </a:r>
            <a:r>
              <a:rPr lang="zh-CN" altLang="en-US" sz="1400" kern="0" dirty="0">
                <a:solidFill>
                  <a:sysClr val="window" lastClr="FFFFFF"/>
                </a:solidFill>
                <a:latin typeface="Arial" pitchFamily="34" charset="0"/>
                <a:ea typeface="微软雅黑" pitchFamily="34" charset="-122"/>
                <a:cs typeface="Arial" pitchFamily="34" charset="0"/>
              </a:rPr>
              <a:t>的监管职责，并以政府购买服务的形式</a:t>
            </a:r>
            <a:r>
              <a:rPr lang="zh-CN" altLang="en-US" sz="1400" kern="0" dirty="0" smtClean="0">
                <a:solidFill>
                  <a:sysClr val="window" lastClr="FFFFFF"/>
                </a:solidFill>
                <a:latin typeface="Arial" pitchFamily="34" charset="0"/>
                <a:ea typeface="微软雅黑" pitchFamily="34" charset="-122"/>
                <a:cs typeface="Arial" pitchFamily="34" charset="0"/>
              </a:rPr>
              <a:t>予以支撑</a:t>
            </a:r>
            <a:r>
              <a:rPr lang="zh-CN" altLang="en-US" sz="1400" kern="0" dirty="0">
                <a:solidFill>
                  <a:sysClr val="window" lastClr="FFFFFF"/>
                </a:solidFill>
                <a:latin typeface="Arial" pitchFamily="34" charset="0"/>
                <a:ea typeface="微软雅黑" pitchFamily="34" charset="-122"/>
                <a:cs typeface="Arial" pitchFamily="34" charset="0"/>
              </a:rPr>
              <a:t>，推动成为政府监管的重要</a:t>
            </a:r>
            <a:r>
              <a:rPr lang="zh-CN" altLang="en-US" sz="1400" kern="0" dirty="0" smtClean="0">
                <a:solidFill>
                  <a:sysClr val="window" lastClr="FFFFFF"/>
                </a:solidFill>
                <a:latin typeface="Arial" pitchFamily="34" charset="0"/>
                <a:ea typeface="微软雅黑" pitchFamily="34" charset="-122"/>
                <a:cs typeface="Arial" pitchFamily="34" charset="0"/>
              </a:rPr>
              <a:t>补充。</a:t>
            </a:r>
            <a:endParaRPr lang="en-US" altLang="zh-CN" sz="1400" kern="0" dirty="0">
              <a:solidFill>
                <a:sysClr val="window" lastClr="FFFFFF"/>
              </a:solidFill>
              <a:latin typeface="Arial" pitchFamily="34" charset="0"/>
              <a:ea typeface="微软雅黑" pitchFamily="34" charset="-122"/>
              <a:cs typeface="Arial" pitchFamily="34" charset="0"/>
            </a:endParaRPr>
          </a:p>
        </p:txBody>
      </p:sp>
      <p:sp>
        <p:nvSpPr>
          <p:cNvPr id="34" name="TextBox 33"/>
          <p:cNvSpPr txBox="1"/>
          <p:nvPr/>
        </p:nvSpPr>
        <p:spPr>
          <a:xfrm>
            <a:off x="6372200" y="2964908"/>
            <a:ext cx="1940947"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400" dirty="0">
                <a:solidFill>
                  <a:sysClr val="window" lastClr="FFFFFF"/>
                </a:solidFill>
              </a:rPr>
              <a:t>充分发挥第三方监管的作用</a:t>
            </a:r>
          </a:p>
        </p:txBody>
      </p:sp>
      <p:sp>
        <p:nvSpPr>
          <p:cNvPr id="35" name="TextBox 34"/>
          <p:cNvSpPr txBox="1"/>
          <p:nvPr/>
        </p:nvSpPr>
        <p:spPr>
          <a:xfrm>
            <a:off x="1979712" y="764704"/>
            <a:ext cx="5040560" cy="584775"/>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zh-CN" altLang="en-US" sz="3200" kern="0" dirty="0">
                <a:solidFill>
                  <a:sysClr val="windowText" lastClr="000000">
                    <a:lumMod val="75000"/>
                    <a:lumOff val="25000"/>
                  </a:sysClr>
                </a:solidFill>
              </a:rPr>
              <a:t>加强脱钩后监管体系建设</a:t>
            </a:r>
          </a:p>
        </p:txBody>
      </p:sp>
    </p:spTree>
    <p:extLst>
      <p:ext uri="{BB962C8B-B14F-4D97-AF65-F5344CB8AC3E}">
        <p14:creationId xmlns:p14="http://schemas.microsoft.com/office/powerpoint/2010/main" val="107309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行业</a:t>
            </a:r>
            <a:r>
              <a:rPr lang="zh-CN" altLang="en-US" dirty="0" smtClean="0"/>
              <a:t>协会商会发展阶段和类型</a:t>
            </a:r>
            <a:endParaRPr lang="zh-CN"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08720"/>
            <a:ext cx="9139029" cy="502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67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076056" y="4797152"/>
            <a:ext cx="4026614" cy="1084977"/>
          </a:xfrm>
          <a:prstGeom prst="rect">
            <a:avLst/>
          </a:prstGeom>
          <a:noFill/>
        </p:spPr>
        <p:txBody>
          <a:bodyPr wrap="square" rtlCol="0">
            <a:spAutoFit/>
          </a:bodyPr>
          <a:lstStyle/>
          <a:p>
            <a:pPr algn="r" fontAlgn="base">
              <a:lnSpc>
                <a:spcPct val="130000"/>
              </a:lnSpc>
              <a:spcBef>
                <a:spcPct val="0"/>
              </a:spcBef>
              <a:spcAft>
                <a:spcPct val="0"/>
              </a:spcAft>
              <a:defRPr/>
            </a:pPr>
            <a:r>
              <a:rPr lang="en-US" altLang="zh-CN" sz="5400" b="1" kern="0" dirty="0">
                <a:solidFill>
                  <a:srgbClr val="ECECEC"/>
                </a:solidFill>
                <a:latin typeface="Arial Black" pitchFamily="34" charset="0"/>
                <a:ea typeface="微软雅黑" pitchFamily="34" charset="-122"/>
              </a:rPr>
              <a:t>Contents</a:t>
            </a:r>
            <a:endParaRPr lang="zh-CN" altLang="en-US" sz="5400" b="1" kern="0" dirty="0">
              <a:solidFill>
                <a:srgbClr val="ECECEC"/>
              </a:solidFill>
              <a:latin typeface="Arial Black" pitchFamily="34" charset="0"/>
              <a:ea typeface="微软雅黑"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455" y="-193487"/>
            <a:ext cx="5257494" cy="2038312"/>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375" y="1100262"/>
            <a:ext cx="5993160" cy="2290914"/>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09" y="2453717"/>
            <a:ext cx="6151007" cy="2343435"/>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4132016"/>
            <a:ext cx="5832648" cy="2229558"/>
          </a:xfrm>
          <a:prstGeom prst="rect">
            <a:avLst/>
          </a:prstGeom>
        </p:spPr>
      </p:pic>
      <p:sp>
        <p:nvSpPr>
          <p:cNvPr id="21" name="TextBox 20"/>
          <p:cNvSpPr txBox="1"/>
          <p:nvPr/>
        </p:nvSpPr>
        <p:spPr>
          <a:xfrm>
            <a:off x="6732240" y="611624"/>
            <a:ext cx="1140295" cy="680827"/>
          </a:xfrm>
          <a:prstGeom prst="rect">
            <a:avLst/>
          </a:prstGeom>
          <a:noFill/>
        </p:spPr>
        <p:txBody>
          <a:bodyPr wrap="square" rtlCol="0">
            <a:spAutoFit/>
          </a:bodyPr>
          <a:lstStyle/>
          <a:p>
            <a:pPr algn="ctr" fontAlgn="base">
              <a:lnSpc>
                <a:spcPct val="130000"/>
              </a:lnSpc>
              <a:spcBef>
                <a:spcPct val="0"/>
              </a:spcBef>
              <a:spcAft>
                <a:spcPct val="0"/>
              </a:spcAft>
            </a:pPr>
            <a:r>
              <a:rPr lang="en-US" altLang="zh-CN" sz="3200" b="1" dirty="0">
                <a:solidFill>
                  <a:srgbClr val="5F8325"/>
                </a:solidFill>
                <a:latin typeface="Candara" pitchFamily="34" charset="0"/>
                <a:ea typeface="微软雅黑" pitchFamily="34" charset="-122"/>
                <a:cs typeface="Calibri" pitchFamily="34" charset="0"/>
              </a:rPr>
              <a:t>01-04</a:t>
            </a:r>
            <a:endParaRPr lang="en-US" altLang="zh-CN" sz="3600" b="1" dirty="0">
              <a:solidFill>
                <a:srgbClr val="5F8325"/>
              </a:solidFill>
              <a:latin typeface="Candara" pitchFamily="34" charset="0"/>
              <a:ea typeface="微软雅黑" pitchFamily="34" charset="-122"/>
              <a:cs typeface="Calibri" pitchFamily="34" charset="0"/>
            </a:endParaRPr>
          </a:p>
        </p:txBody>
      </p:sp>
      <p:sp>
        <p:nvSpPr>
          <p:cNvPr id="22" name="TextBox 21"/>
          <p:cNvSpPr txBox="1"/>
          <p:nvPr/>
        </p:nvSpPr>
        <p:spPr>
          <a:xfrm>
            <a:off x="6444208" y="2113303"/>
            <a:ext cx="1140295" cy="680827"/>
          </a:xfrm>
          <a:prstGeom prst="rect">
            <a:avLst/>
          </a:prstGeom>
          <a:noFill/>
        </p:spPr>
        <p:txBody>
          <a:bodyPr wrap="square" rtlCol="0">
            <a:spAutoFit/>
          </a:bodyPr>
          <a:lstStyle/>
          <a:p>
            <a:pPr algn="ctr">
              <a:lnSpc>
                <a:spcPct val="130000"/>
              </a:lnSpc>
              <a:defRPr/>
            </a:pPr>
            <a:r>
              <a:rPr lang="en-US" altLang="zh-CN" sz="3200" b="1" kern="0" dirty="0">
                <a:solidFill>
                  <a:srgbClr val="F79646">
                    <a:lumMod val="75000"/>
                  </a:srgbClr>
                </a:solidFill>
                <a:latin typeface="Candara" pitchFamily="34" charset="0"/>
                <a:ea typeface="微软雅黑" pitchFamily="34" charset="-122"/>
                <a:cs typeface="Calibri" pitchFamily="34" charset="0"/>
              </a:rPr>
              <a:t>05-08</a:t>
            </a:r>
            <a:endParaRPr lang="en-US" altLang="zh-CN" sz="3600" b="1" kern="0" dirty="0">
              <a:solidFill>
                <a:srgbClr val="F79646">
                  <a:lumMod val="75000"/>
                </a:srgbClr>
              </a:solidFill>
              <a:latin typeface="Candara" pitchFamily="34" charset="0"/>
              <a:ea typeface="微软雅黑" pitchFamily="34" charset="-122"/>
              <a:cs typeface="Calibri" pitchFamily="34" charset="0"/>
            </a:endParaRPr>
          </a:p>
        </p:txBody>
      </p:sp>
      <p:sp>
        <p:nvSpPr>
          <p:cNvPr id="23" name="TextBox 22"/>
          <p:cNvSpPr txBox="1"/>
          <p:nvPr/>
        </p:nvSpPr>
        <p:spPr>
          <a:xfrm>
            <a:off x="5646202" y="3435174"/>
            <a:ext cx="1140295" cy="680827"/>
          </a:xfrm>
          <a:prstGeom prst="rect">
            <a:avLst/>
          </a:prstGeom>
          <a:noFill/>
        </p:spPr>
        <p:txBody>
          <a:bodyPr wrap="square" rtlCol="0">
            <a:spAutoFit/>
          </a:bodyPr>
          <a:lstStyle/>
          <a:p>
            <a:pPr algn="ctr" fontAlgn="base">
              <a:lnSpc>
                <a:spcPct val="130000"/>
              </a:lnSpc>
              <a:spcBef>
                <a:spcPct val="0"/>
              </a:spcBef>
              <a:spcAft>
                <a:spcPct val="0"/>
              </a:spcAft>
            </a:pPr>
            <a:r>
              <a:rPr lang="en-US" altLang="zh-CN" sz="3200" b="1" dirty="0">
                <a:solidFill>
                  <a:srgbClr val="5F8325"/>
                </a:solidFill>
                <a:latin typeface="Candara" pitchFamily="34" charset="0"/>
                <a:ea typeface="微软雅黑" pitchFamily="34" charset="-122"/>
                <a:cs typeface="Calibri" pitchFamily="34" charset="0"/>
              </a:rPr>
              <a:t>09-13</a:t>
            </a:r>
            <a:endParaRPr lang="en-US" altLang="zh-CN" sz="3600" b="1" dirty="0">
              <a:solidFill>
                <a:srgbClr val="5F8325"/>
              </a:solidFill>
              <a:latin typeface="Candara" pitchFamily="34" charset="0"/>
              <a:ea typeface="微软雅黑" pitchFamily="34" charset="-122"/>
              <a:cs typeface="Calibri" pitchFamily="34" charset="0"/>
            </a:endParaRPr>
          </a:p>
        </p:txBody>
      </p:sp>
      <p:sp>
        <p:nvSpPr>
          <p:cNvPr id="24" name="TextBox 23"/>
          <p:cNvSpPr txBox="1"/>
          <p:nvPr/>
        </p:nvSpPr>
        <p:spPr>
          <a:xfrm>
            <a:off x="5361060" y="5085184"/>
            <a:ext cx="1140295" cy="680827"/>
          </a:xfrm>
          <a:prstGeom prst="rect">
            <a:avLst/>
          </a:prstGeom>
          <a:noFill/>
        </p:spPr>
        <p:txBody>
          <a:bodyPr wrap="square" rtlCol="0">
            <a:spAutoFit/>
          </a:bodyPr>
          <a:lstStyle/>
          <a:p>
            <a:pPr algn="ctr">
              <a:lnSpc>
                <a:spcPct val="130000"/>
              </a:lnSpc>
              <a:defRPr/>
            </a:pPr>
            <a:r>
              <a:rPr lang="en-US" altLang="zh-CN" sz="3200" b="1" kern="0" dirty="0">
                <a:solidFill>
                  <a:srgbClr val="F79646">
                    <a:lumMod val="75000"/>
                  </a:srgbClr>
                </a:solidFill>
                <a:latin typeface="Candara" pitchFamily="34" charset="0"/>
                <a:ea typeface="微软雅黑" pitchFamily="34" charset="-122"/>
                <a:cs typeface="Calibri" pitchFamily="34" charset="0"/>
              </a:rPr>
              <a:t>14-17</a:t>
            </a:r>
            <a:endParaRPr lang="en-US" altLang="zh-CN" sz="3600" b="1" kern="0" dirty="0">
              <a:solidFill>
                <a:srgbClr val="F79646">
                  <a:lumMod val="75000"/>
                </a:srgbClr>
              </a:solidFill>
              <a:latin typeface="Candara" pitchFamily="34" charset="0"/>
              <a:ea typeface="微软雅黑" pitchFamily="34" charset="-122"/>
              <a:cs typeface="Calibri" pitchFamily="34" charset="0"/>
            </a:endParaRPr>
          </a:p>
        </p:txBody>
      </p:sp>
      <p:sp>
        <p:nvSpPr>
          <p:cNvPr id="25" name="TextBox 24"/>
          <p:cNvSpPr txBox="1"/>
          <p:nvPr/>
        </p:nvSpPr>
        <p:spPr>
          <a:xfrm>
            <a:off x="2915815" y="351874"/>
            <a:ext cx="2730387" cy="1200329"/>
          </a:xfrm>
          <a:prstGeom prst="rect">
            <a:avLst/>
          </a:prstGeom>
          <a:noFill/>
        </p:spPr>
        <p:txBody>
          <a:bodyPr wrap="square" rtlCol="0">
            <a:spAutoFit/>
          </a:bodyPr>
          <a:lstStyle/>
          <a:p>
            <a:pPr>
              <a:defRPr/>
            </a:pPr>
            <a:r>
              <a:rPr lang="zh-CN" altLang="en-US" sz="2400" kern="0" dirty="0">
                <a:solidFill>
                  <a:sysClr val="window" lastClr="FFFFFF"/>
                </a:solidFill>
                <a:latin typeface="Arial" pitchFamily="34" charset="0"/>
                <a:ea typeface="微软雅黑" pitchFamily="34" charset="-122"/>
                <a:cs typeface="Arial" pitchFamily="34" charset="0"/>
              </a:rPr>
              <a:t>被改革的改革者：行业协会商会的前世今生</a:t>
            </a:r>
            <a:endParaRPr lang="en-US" altLang="zh-CN" sz="2400" kern="0" dirty="0">
              <a:solidFill>
                <a:sysClr val="window" lastClr="FFFFFF"/>
              </a:solidFill>
              <a:latin typeface="Arial" pitchFamily="34" charset="0"/>
              <a:ea typeface="微软雅黑" pitchFamily="34" charset="-122"/>
              <a:cs typeface="Arial" pitchFamily="34" charset="0"/>
            </a:endParaRPr>
          </a:p>
        </p:txBody>
      </p:sp>
      <p:sp>
        <p:nvSpPr>
          <p:cNvPr id="26" name="TextBox 25"/>
          <p:cNvSpPr txBox="1"/>
          <p:nvPr/>
        </p:nvSpPr>
        <p:spPr>
          <a:xfrm>
            <a:off x="1879375" y="1726217"/>
            <a:ext cx="3021842" cy="1200329"/>
          </a:xfrm>
          <a:prstGeom prst="rect">
            <a:avLst/>
          </a:prstGeom>
          <a:noFill/>
        </p:spPr>
        <p:txBody>
          <a:bodyPr wrap="square" rtlCol="0">
            <a:spAutoFit/>
          </a:bodyPr>
          <a:lstStyle/>
          <a:p>
            <a:pPr>
              <a:defRPr/>
            </a:pPr>
            <a:r>
              <a:rPr lang="zh-CN" altLang="en-US" sz="2400" kern="0" dirty="0" smtClean="0">
                <a:solidFill>
                  <a:sysClr val="window" lastClr="FFFFFF"/>
                </a:solidFill>
                <a:latin typeface="Arial" pitchFamily="34" charset="0"/>
                <a:ea typeface="微软雅黑" pitchFamily="34" charset="-122"/>
                <a:cs typeface="Arial" pitchFamily="34" charset="0"/>
              </a:rPr>
              <a:t>从</a:t>
            </a:r>
            <a:r>
              <a:rPr lang="zh-CN" altLang="en-US" sz="2400" kern="0" dirty="0">
                <a:solidFill>
                  <a:sysClr val="window" lastClr="FFFFFF"/>
                </a:solidFill>
                <a:latin typeface="Arial" pitchFamily="34" charset="0"/>
                <a:ea typeface="微软雅黑" pitchFamily="34" charset="-122"/>
                <a:cs typeface="Arial" pitchFamily="34" charset="0"/>
              </a:rPr>
              <a:t>“宠儿”到“弃子”：行业协会商会的社会地位变化</a:t>
            </a:r>
            <a:endParaRPr lang="en-US" altLang="zh-CN" sz="2400" kern="0" dirty="0">
              <a:solidFill>
                <a:sysClr val="window" lastClr="FFFFFF"/>
              </a:solidFill>
              <a:latin typeface="Arial" pitchFamily="34" charset="0"/>
              <a:ea typeface="微软雅黑" pitchFamily="34" charset="-122"/>
              <a:cs typeface="Arial" pitchFamily="34" charset="0"/>
            </a:endParaRPr>
          </a:p>
        </p:txBody>
      </p:sp>
      <p:sp>
        <p:nvSpPr>
          <p:cNvPr id="27" name="TextBox 26"/>
          <p:cNvSpPr txBox="1"/>
          <p:nvPr/>
        </p:nvSpPr>
        <p:spPr>
          <a:xfrm>
            <a:off x="1118109" y="3140968"/>
            <a:ext cx="2923641" cy="1200329"/>
          </a:xfrm>
          <a:prstGeom prst="rect">
            <a:avLst/>
          </a:prstGeom>
          <a:noFill/>
        </p:spPr>
        <p:txBody>
          <a:bodyPr wrap="square" rtlCol="0">
            <a:spAutoFit/>
          </a:bodyPr>
          <a:lstStyle/>
          <a:p>
            <a:pPr>
              <a:defRPr/>
            </a:pPr>
            <a:r>
              <a:rPr lang="zh-CN" altLang="en-US" sz="2400" kern="0" dirty="0">
                <a:solidFill>
                  <a:sysClr val="window" lastClr="FFFFFF"/>
                </a:solidFill>
                <a:latin typeface="Arial" pitchFamily="34" charset="0"/>
                <a:ea typeface="微软雅黑" pitchFamily="34" charset="-122"/>
                <a:cs typeface="Arial" pitchFamily="34" charset="0"/>
              </a:rPr>
              <a:t>结构决定功能：行业协会商会脱钩的必要性</a:t>
            </a:r>
            <a:endParaRPr lang="en-US" altLang="zh-CN" sz="2400" kern="0" dirty="0">
              <a:solidFill>
                <a:sysClr val="window" lastClr="FFFFFF"/>
              </a:solidFill>
              <a:latin typeface="Arial" pitchFamily="34" charset="0"/>
              <a:ea typeface="微软雅黑" pitchFamily="34" charset="-122"/>
              <a:cs typeface="Arial" pitchFamily="34" charset="0"/>
            </a:endParaRPr>
          </a:p>
        </p:txBody>
      </p:sp>
      <p:sp>
        <p:nvSpPr>
          <p:cNvPr id="28" name="TextBox 27"/>
          <p:cNvSpPr txBox="1"/>
          <p:nvPr/>
        </p:nvSpPr>
        <p:spPr>
          <a:xfrm>
            <a:off x="827584" y="4739475"/>
            <a:ext cx="3024336" cy="1200329"/>
          </a:xfrm>
          <a:prstGeom prst="rect">
            <a:avLst/>
          </a:prstGeom>
          <a:noFill/>
        </p:spPr>
        <p:txBody>
          <a:bodyPr wrap="square" rtlCol="0">
            <a:spAutoFit/>
          </a:bodyPr>
          <a:lstStyle/>
          <a:p>
            <a:pPr>
              <a:defRPr/>
            </a:pPr>
            <a:r>
              <a:rPr lang="zh-CN" altLang="en-US" sz="2400" kern="0" dirty="0">
                <a:solidFill>
                  <a:sysClr val="window" lastClr="FFFFFF"/>
                </a:solidFill>
                <a:latin typeface="Arial" pitchFamily="34" charset="0"/>
                <a:ea typeface="微软雅黑" pitchFamily="34" charset="-122"/>
                <a:cs typeface="Arial" pitchFamily="34" charset="0"/>
              </a:rPr>
              <a:t>断奶后的成长：脱钩后政府、行业协会商会和企业</a:t>
            </a:r>
            <a:endParaRPr lang="en-US" altLang="zh-CN" sz="2400" kern="0" dirty="0">
              <a:solidFill>
                <a:sysClr val="window" lastClr="FFFFFF"/>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579277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zh-CN" altLang="en-US" sz="3200" dirty="0"/>
              <a:t>加强行业协会商会自身</a:t>
            </a:r>
            <a:r>
              <a:rPr lang="zh-CN" altLang="en-US" sz="3200" dirty="0" smtClean="0"/>
              <a:t>建设</a:t>
            </a:r>
            <a:endParaRPr lang="zh-CN" altLang="en-US" sz="3200" dirty="0"/>
          </a:p>
        </p:txBody>
      </p:sp>
      <p:sp>
        <p:nvSpPr>
          <p:cNvPr id="3" name="AutoShape 11"/>
          <p:cNvSpPr>
            <a:spLocks noChangeArrowheads="1"/>
          </p:cNvSpPr>
          <p:nvPr/>
        </p:nvSpPr>
        <p:spPr bwMode="auto">
          <a:xfrm rot="14400000">
            <a:off x="4252119" y="1697832"/>
            <a:ext cx="3028950" cy="2773362"/>
          </a:xfrm>
          <a:prstGeom prst="triangle">
            <a:avLst>
              <a:gd name="adj" fmla="val 50000"/>
            </a:avLst>
          </a:prstGeom>
          <a:gradFill rotWithShape="1">
            <a:gsLst>
              <a:gs pos="0">
                <a:srgbClr val="347AF8"/>
              </a:gs>
              <a:gs pos="100000">
                <a:srgbClr val="CCECFF">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5" name="AutoShape 12"/>
          <p:cNvSpPr>
            <a:spLocks noChangeArrowheads="1"/>
          </p:cNvSpPr>
          <p:nvPr/>
        </p:nvSpPr>
        <p:spPr bwMode="auto">
          <a:xfrm rot="7200000" flipH="1">
            <a:off x="1839119" y="1697832"/>
            <a:ext cx="3028950" cy="2773362"/>
          </a:xfrm>
          <a:prstGeom prst="triangle">
            <a:avLst>
              <a:gd name="adj" fmla="val 50000"/>
            </a:avLst>
          </a:prstGeom>
          <a:gradFill rotWithShape="1">
            <a:gsLst>
              <a:gs pos="0">
                <a:srgbClr val="3FEDB7"/>
              </a:gs>
              <a:gs pos="100000">
                <a:srgbClr val="CCECFF">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6" name="AutoShape 13"/>
          <p:cNvSpPr>
            <a:spLocks noChangeArrowheads="1"/>
          </p:cNvSpPr>
          <p:nvPr/>
        </p:nvSpPr>
        <p:spPr bwMode="auto">
          <a:xfrm rot="7200000" flipV="1">
            <a:off x="4252119" y="3075782"/>
            <a:ext cx="3028950" cy="2773362"/>
          </a:xfrm>
          <a:prstGeom prst="triangle">
            <a:avLst>
              <a:gd name="adj" fmla="val 50000"/>
            </a:avLst>
          </a:prstGeom>
          <a:gradFill rotWithShape="1">
            <a:gsLst>
              <a:gs pos="0">
                <a:srgbClr val="4628FC"/>
              </a:gs>
              <a:gs pos="100000">
                <a:srgbClr val="CCECFF">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7" name="AutoShape 14"/>
          <p:cNvSpPr>
            <a:spLocks noChangeArrowheads="1"/>
          </p:cNvSpPr>
          <p:nvPr/>
        </p:nvSpPr>
        <p:spPr bwMode="auto">
          <a:xfrm rot="14400000" flipH="1" flipV="1">
            <a:off x="1839119" y="3075782"/>
            <a:ext cx="3028950" cy="2773362"/>
          </a:xfrm>
          <a:prstGeom prst="triangle">
            <a:avLst>
              <a:gd name="adj" fmla="val 50000"/>
            </a:avLst>
          </a:prstGeom>
          <a:gradFill rotWithShape="1">
            <a:gsLst>
              <a:gs pos="0">
                <a:srgbClr val="72E41C"/>
              </a:gs>
              <a:gs pos="100000">
                <a:srgbClr val="CCECFF">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8" name="AutoShape 15"/>
          <p:cNvSpPr>
            <a:spLocks noChangeArrowheads="1"/>
          </p:cNvSpPr>
          <p:nvPr/>
        </p:nvSpPr>
        <p:spPr bwMode="auto">
          <a:xfrm rot="10800000" flipH="1" flipV="1">
            <a:off x="2725830" y="4257675"/>
            <a:ext cx="3667125" cy="3068637"/>
          </a:xfrm>
          <a:prstGeom prst="triangle">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9" name="Oval 19"/>
          <p:cNvSpPr>
            <a:spLocks noChangeArrowheads="1"/>
          </p:cNvSpPr>
          <p:nvPr/>
        </p:nvSpPr>
        <p:spPr bwMode="auto">
          <a:xfrm>
            <a:off x="3008313" y="2230438"/>
            <a:ext cx="3095625" cy="3095625"/>
          </a:xfrm>
          <a:prstGeom prst="ellipse">
            <a:avLst/>
          </a:prstGeom>
          <a:solidFill>
            <a:schemeClr val="bg1">
              <a:alpha val="25000"/>
            </a:schemeClr>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10" name="Oval 20"/>
          <p:cNvSpPr>
            <a:spLocks noChangeArrowheads="1"/>
          </p:cNvSpPr>
          <p:nvPr/>
        </p:nvSpPr>
        <p:spPr bwMode="auto">
          <a:xfrm>
            <a:off x="3135313" y="2357438"/>
            <a:ext cx="2843212" cy="2843212"/>
          </a:xfrm>
          <a:prstGeom prst="ellipse">
            <a:avLst/>
          </a:prstGeom>
          <a:solidFill>
            <a:srgbClr val="99CCFF">
              <a:alpha val="50000"/>
            </a:srgbClr>
          </a:solidFill>
          <a:ln w="57150">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12" name="Arc 39"/>
          <p:cNvSpPr>
            <a:spLocks/>
          </p:cNvSpPr>
          <p:nvPr/>
        </p:nvSpPr>
        <p:spPr bwMode="auto">
          <a:xfrm rot="884024">
            <a:off x="4687888" y="2762250"/>
            <a:ext cx="1200150" cy="1196975"/>
          </a:xfrm>
          <a:custGeom>
            <a:avLst/>
            <a:gdLst>
              <a:gd name="G0" fmla="+- 0 0 0"/>
              <a:gd name="G1" fmla="+- 20637 0 0"/>
              <a:gd name="G2" fmla="+- 21600 0 0"/>
              <a:gd name="T0" fmla="*/ 6379 w 20646"/>
              <a:gd name="T1" fmla="*/ 0 h 20637"/>
              <a:gd name="T2" fmla="*/ 20646 w 20646"/>
              <a:gd name="T3" fmla="*/ 14290 h 20637"/>
              <a:gd name="T4" fmla="*/ 0 w 20646"/>
              <a:gd name="T5" fmla="*/ 20637 h 20637"/>
            </a:gdLst>
            <a:ahLst/>
            <a:cxnLst>
              <a:cxn ang="0">
                <a:pos x="T0" y="T1"/>
              </a:cxn>
              <a:cxn ang="0">
                <a:pos x="T2" y="T3"/>
              </a:cxn>
              <a:cxn ang="0">
                <a:pos x="T4" y="T5"/>
              </a:cxn>
            </a:cxnLst>
            <a:rect l="0" t="0" r="r" b="b"/>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gradFill rotWithShape="1">
            <a:gsLst>
              <a:gs pos="0">
                <a:srgbClr val="2648A6"/>
              </a:gs>
              <a:gs pos="100000">
                <a:srgbClr val="446AD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13" name="Arc 40"/>
          <p:cNvSpPr>
            <a:spLocks/>
          </p:cNvSpPr>
          <p:nvPr/>
        </p:nvSpPr>
        <p:spPr bwMode="auto">
          <a:xfrm rot="4500000">
            <a:off x="4710113" y="3603625"/>
            <a:ext cx="1200150" cy="1216025"/>
          </a:xfrm>
          <a:custGeom>
            <a:avLst/>
            <a:gdLst>
              <a:gd name="G0" fmla="+- 0 0 0"/>
              <a:gd name="G1" fmla="+- 20919 0 0"/>
              <a:gd name="G2" fmla="+- 21600 0 0"/>
              <a:gd name="T0" fmla="*/ 5380 w 20690"/>
              <a:gd name="T1" fmla="*/ 0 h 20919"/>
              <a:gd name="T2" fmla="*/ 20690 w 20690"/>
              <a:gd name="T3" fmla="*/ 14717 h 20919"/>
              <a:gd name="T4" fmla="*/ 0 w 20690"/>
              <a:gd name="T5" fmla="*/ 20919 h 20919"/>
            </a:gdLst>
            <a:ahLst/>
            <a:cxnLst>
              <a:cxn ang="0">
                <a:pos x="T0" y="T1"/>
              </a:cxn>
              <a:cxn ang="0">
                <a:pos x="T2" y="T3"/>
              </a:cxn>
              <a:cxn ang="0">
                <a:pos x="T4" y="T5"/>
              </a:cxn>
            </a:cxnLst>
            <a:rect l="0" t="0" r="r" b="b"/>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gradFill rotWithShape="1">
            <a:gsLst>
              <a:gs pos="0">
                <a:srgbClr val="3C3C90"/>
              </a:gs>
              <a:gs pos="100000">
                <a:srgbClr val="3366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14" name="Arc 41"/>
          <p:cNvSpPr>
            <a:spLocks/>
          </p:cNvSpPr>
          <p:nvPr/>
        </p:nvSpPr>
        <p:spPr bwMode="auto">
          <a:xfrm rot="20724172" flipH="1">
            <a:off x="3217863" y="2755900"/>
            <a:ext cx="1203325" cy="1203325"/>
          </a:xfrm>
          <a:custGeom>
            <a:avLst/>
            <a:gdLst>
              <a:gd name="G0" fmla="+- 0 0 0"/>
              <a:gd name="G1" fmla="+- 20739 0 0"/>
              <a:gd name="G2" fmla="+- 21600 0 0"/>
              <a:gd name="T0" fmla="*/ 6038 w 20704"/>
              <a:gd name="T1" fmla="*/ 0 h 20739"/>
              <a:gd name="T2" fmla="*/ 20704 w 20704"/>
              <a:gd name="T3" fmla="*/ 14583 h 20739"/>
              <a:gd name="T4" fmla="*/ 0 w 20704"/>
              <a:gd name="T5" fmla="*/ 20739 h 20739"/>
            </a:gdLst>
            <a:ahLst/>
            <a:cxnLst>
              <a:cxn ang="0">
                <a:pos x="T0" y="T1"/>
              </a:cxn>
              <a:cxn ang="0">
                <a:pos x="T2" y="T3"/>
              </a:cxn>
              <a:cxn ang="0">
                <a:pos x="T4" y="T5"/>
              </a:cxn>
            </a:cxnLst>
            <a:rect l="0" t="0" r="r" b="b"/>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gradFill rotWithShape="1">
            <a:gsLst>
              <a:gs pos="0">
                <a:srgbClr val="296540"/>
              </a:gs>
              <a:gs pos="100000">
                <a:srgbClr val="3D998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15" name="Arc 42"/>
          <p:cNvSpPr>
            <a:spLocks/>
          </p:cNvSpPr>
          <p:nvPr/>
        </p:nvSpPr>
        <p:spPr bwMode="auto">
          <a:xfrm rot="17100000" flipH="1">
            <a:off x="3229769" y="3604419"/>
            <a:ext cx="1193800" cy="1211262"/>
          </a:xfrm>
          <a:custGeom>
            <a:avLst/>
            <a:gdLst>
              <a:gd name="G0" fmla="+- 0 0 0"/>
              <a:gd name="G1" fmla="+- 20851 0 0"/>
              <a:gd name="G2" fmla="+- 21600 0 0"/>
              <a:gd name="T0" fmla="*/ 5637 w 20584"/>
              <a:gd name="T1" fmla="*/ 0 h 20851"/>
              <a:gd name="T2" fmla="*/ 20584 w 20584"/>
              <a:gd name="T3" fmla="*/ 14306 h 20851"/>
              <a:gd name="T4" fmla="*/ 0 w 20584"/>
              <a:gd name="T5" fmla="*/ 20851 h 20851"/>
            </a:gdLst>
            <a:ahLst/>
            <a:cxnLst>
              <a:cxn ang="0">
                <a:pos x="T0" y="T1"/>
              </a:cxn>
              <a:cxn ang="0">
                <a:pos x="T2" y="T3"/>
              </a:cxn>
              <a:cxn ang="0">
                <a:pos x="T4" y="T5"/>
              </a:cxn>
            </a:cxnLst>
            <a:rect l="0" t="0" r="r" b="b"/>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gradFill rotWithShape="1">
            <a:gsLst>
              <a:gs pos="0">
                <a:srgbClr val="57902C"/>
              </a:gs>
              <a:gs pos="100000">
                <a:srgbClr val="90C94B"/>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17" name="Arc 44"/>
          <p:cNvSpPr>
            <a:spLocks/>
          </p:cNvSpPr>
          <p:nvPr/>
        </p:nvSpPr>
        <p:spPr bwMode="auto">
          <a:xfrm rot="884024">
            <a:off x="4651375" y="3074988"/>
            <a:ext cx="827088" cy="830262"/>
          </a:xfrm>
          <a:custGeom>
            <a:avLst/>
            <a:gdLst>
              <a:gd name="G0" fmla="+- 0 0 0"/>
              <a:gd name="G1" fmla="+- 20754 0 0"/>
              <a:gd name="G2" fmla="+- 21600 0 0"/>
              <a:gd name="T0" fmla="*/ 5986 w 20590"/>
              <a:gd name="T1" fmla="*/ 0 h 20754"/>
              <a:gd name="T2" fmla="*/ 20590 w 20590"/>
              <a:gd name="T3" fmla="*/ 14225 h 20754"/>
              <a:gd name="T4" fmla="*/ 0 w 20590"/>
              <a:gd name="T5" fmla="*/ 20754 h 20754"/>
            </a:gdLst>
            <a:ahLst/>
            <a:cxnLst>
              <a:cxn ang="0">
                <a:pos x="T0" y="T1"/>
              </a:cxn>
              <a:cxn ang="0">
                <a:pos x="T2" y="T3"/>
              </a:cxn>
              <a:cxn ang="0">
                <a:pos x="T4" y="T5"/>
              </a:cxn>
            </a:cxnLst>
            <a:rect l="0" t="0" r="r" b="b"/>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gradFill rotWithShape="1">
            <a:gsLst>
              <a:gs pos="0">
                <a:srgbClr val="1C357A"/>
              </a:gs>
              <a:gs pos="100000">
                <a:srgbClr val="446AD4"/>
              </a:gs>
            </a:gsLst>
            <a:lin ang="5400000" scaled="1"/>
          </a:gradFill>
          <a:ln w="31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18" name="Arc 45"/>
          <p:cNvSpPr>
            <a:spLocks/>
          </p:cNvSpPr>
          <p:nvPr/>
        </p:nvSpPr>
        <p:spPr bwMode="auto">
          <a:xfrm rot="4500000">
            <a:off x="4663281" y="3661570"/>
            <a:ext cx="828675" cy="836612"/>
          </a:xfrm>
          <a:custGeom>
            <a:avLst/>
            <a:gdLst>
              <a:gd name="G0" fmla="+- 0 0 0"/>
              <a:gd name="G1" fmla="+- 20863 0 0"/>
              <a:gd name="G2" fmla="+- 21600 0 0"/>
              <a:gd name="T0" fmla="*/ 5593 w 20718"/>
              <a:gd name="T1" fmla="*/ 0 h 20863"/>
              <a:gd name="T2" fmla="*/ 20718 w 20718"/>
              <a:gd name="T3" fmla="*/ 14753 h 20863"/>
              <a:gd name="T4" fmla="*/ 0 w 20718"/>
              <a:gd name="T5" fmla="*/ 20863 h 20863"/>
            </a:gdLst>
            <a:ahLst/>
            <a:cxnLst>
              <a:cxn ang="0">
                <a:pos x="T0" y="T1"/>
              </a:cxn>
              <a:cxn ang="0">
                <a:pos x="T2" y="T3"/>
              </a:cxn>
              <a:cxn ang="0">
                <a:pos x="T4" y="T5"/>
              </a:cxn>
            </a:cxnLst>
            <a:rect l="0" t="0" r="r" b="b"/>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gradFill rotWithShape="1">
            <a:gsLst>
              <a:gs pos="0">
                <a:srgbClr val="2E2E70"/>
              </a:gs>
              <a:gs pos="100000">
                <a:srgbClr val="336699"/>
              </a:gs>
            </a:gsLst>
            <a:lin ang="5400000" scaled="1"/>
          </a:gradFill>
          <a:ln w="31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19" name="Arc 46"/>
          <p:cNvSpPr>
            <a:spLocks/>
          </p:cNvSpPr>
          <p:nvPr/>
        </p:nvSpPr>
        <p:spPr bwMode="auto">
          <a:xfrm rot="20724172" flipH="1">
            <a:off x="3640138" y="3081338"/>
            <a:ext cx="827087" cy="825500"/>
          </a:xfrm>
          <a:custGeom>
            <a:avLst/>
            <a:gdLst>
              <a:gd name="G0" fmla="+- 0 0 0"/>
              <a:gd name="G1" fmla="+- 20650 0 0"/>
              <a:gd name="G2" fmla="+- 21600 0 0"/>
              <a:gd name="T0" fmla="*/ 6335 w 20600"/>
              <a:gd name="T1" fmla="*/ 0 h 20650"/>
              <a:gd name="T2" fmla="*/ 20600 w 20600"/>
              <a:gd name="T3" fmla="*/ 14154 h 20650"/>
              <a:gd name="T4" fmla="*/ 0 w 20600"/>
              <a:gd name="T5" fmla="*/ 20650 h 20650"/>
            </a:gdLst>
            <a:ahLst/>
            <a:cxnLst>
              <a:cxn ang="0">
                <a:pos x="T0" y="T1"/>
              </a:cxn>
              <a:cxn ang="0">
                <a:pos x="T2" y="T3"/>
              </a:cxn>
              <a:cxn ang="0">
                <a:pos x="T4" y="T5"/>
              </a:cxn>
            </a:cxnLst>
            <a:rect l="0" t="0" r="r" b="b"/>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gradFill rotWithShape="1">
            <a:gsLst>
              <a:gs pos="0">
                <a:srgbClr val="163622"/>
              </a:gs>
              <a:gs pos="100000">
                <a:srgbClr val="3D9983"/>
              </a:gs>
            </a:gsLst>
            <a:lin ang="5400000" scaled="1"/>
          </a:gradFill>
          <a:ln w="31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20" name="Arc 47"/>
          <p:cNvSpPr>
            <a:spLocks/>
          </p:cNvSpPr>
          <p:nvPr/>
        </p:nvSpPr>
        <p:spPr bwMode="auto">
          <a:xfrm rot="17100000" flipH="1">
            <a:off x="3639344" y="3661569"/>
            <a:ext cx="825500" cy="833438"/>
          </a:xfrm>
          <a:custGeom>
            <a:avLst/>
            <a:gdLst>
              <a:gd name="G0" fmla="+- 0 0 0"/>
              <a:gd name="G1" fmla="+- 20821 0 0"/>
              <a:gd name="G2" fmla="+- 21600 0 0"/>
              <a:gd name="T0" fmla="*/ 5747 w 20653"/>
              <a:gd name="T1" fmla="*/ 0 h 20821"/>
              <a:gd name="T2" fmla="*/ 20653 w 20653"/>
              <a:gd name="T3" fmla="*/ 14496 h 20821"/>
              <a:gd name="T4" fmla="*/ 0 w 20653"/>
              <a:gd name="T5" fmla="*/ 20821 h 20821"/>
            </a:gdLst>
            <a:ahLst/>
            <a:cxnLst>
              <a:cxn ang="0">
                <a:pos x="T0" y="T1"/>
              </a:cxn>
              <a:cxn ang="0">
                <a:pos x="T2" y="T3"/>
              </a:cxn>
              <a:cxn ang="0">
                <a:pos x="T4" y="T5"/>
              </a:cxn>
            </a:cxnLst>
            <a:rect l="0" t="0" r="r" b="b"/>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gradFill rotWithShape="1">
            <a:gsLst>
              <a:gs pos="0">
                <a:srgbClr val="426D21"/>
              </a:gs>
              <a:gs pos="100000">
                <a:srgbClr val="90C94B"/>
              </a:gs>
            </a:gsLst>
            <a:lin ang="5400000" scaled="1"/>
          </a:gradFill>
          <a:ln w="31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21" name="Oval 48"/>
          <p:cNvSpPr>
            <a:spLocks noChangeArrowheads="1"/>
          </p:cNvSpPr>
          <p:nvPr/>
        </p:nvSpPr>
        <p:spPr bwMode="auto">
          <a:xfrm>
            <a:off x="3887788" y="3092450"/>
            <a:ext cx="1368425" cy="1368425"/>
          </a:xfrm>
          <a:prstGeom prst="ellipse">
            <a:avLst/>
          </a:prstGeom>
          <a:gradFill rotWithShape="1">
            <a:gsLst>
              <a:gs pos="0">
                <a:srgbClr val="BDE6FF"/>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22" name="Oval 49"/>
          <p:cNvSpPr>
            <a:spLocks noChangeArrowheads="1"/>
          </p:cNvSpPr>
          <p:nvPr/>
        </p:nvSpPr>
        <p:spPr bwMode="auto">
          <a:xfrm>
            <a:off x="3959225" y="3176588"/>
            <a:ext cx="1223963" cy="1220787"/>
          </a:xfrm>
          <a:prstGeom prst="ellipse">
            <a:avLst/>
          </a:prstGeom>
          <a:gradFill rotWithShape="0">
            <a:gsLst>
              <a:gs pos="0">
                <a:srgbClr val="A1BAD3">
                  <a:alpha val="64999"/>
                </a:srgbClr>
              </a:gs>
              <a:gs pos="43000">
                <a:srgbClr val="A1BAD3">
                  <a:gamma/>
                  <a:tint val="28627"/>
                  <a:invGamma/>
                  <a:alpha val="63000"/>
                </a:srgbClr>
              </a:gs>
            </a:gsLst>
            <a:lin ang="5400000" scaled="1"/>
          </a:gradFill>
          <a:ln w="9525">
            <a:solidFill>
              <a:srgbClr val="000000"/>
            </a:solidFill>
            <a:round/>
            <a:headEnd/>
            <a:tailEnd/>
          </a:ln>
          <a:effectLst/>
          <a:extLst/>
        </p:spPr>
        <p:txBody>
          <a:bodyPr wrap="none" anchor="ctr"/>
          <a:lstStyle/>
          <a:p>
            <a:pPr algn="ctr" fontAlgn="base" latinLnBrk="1">
              <a:spcBef>
                <a:spcPct val="0"/>
              </a:spcBef>
              <a:spcAft>
                <a:spcPct val="0"/>
              </a:spcAft>
            </a:pPr>
            <a:endParaRPr kumimoji="1" lang="zh-CN" altLang="zh-CN" sz="1600">
              <a:solidFill>
                <a:srgbClr val="000000"/>
              </a:solidFill>
              <a:latin typeface="Arial" charset="0"/>
              <a:ea typeface="HY견고딕" pitchFamily="18" charset="-127"/>
            </a:endParaRPr>
          </a:p>
        </p:txBody>
      </p:sp>
      <p:sp>
        <p:nvSpPr>
          <p:cNvPr id="23" name="AutoShape 52"/>
          <p:cNvSpPr>
            <a:spLocks noChangeAspect="1" noChangeArrowheads="1"/>
          </p:cNvSpPr>
          <p:nvPr/>
        </p:nvSpPr>
        <p:spPr bwMode="auto">
          <a:xfrm>
            <a:off x="3960813" y="3178175"/>
            <a:ext cx="1220787" cy="1220788"/>
          </a:xfrm>
          <a:custGeom>
            <a:avLst/>
            <a:gdLst>
              <a:gd name="G0" fmla="+- 451 0 0"/>
              <a:gd name="G1" fmla="+- 21600 0 451"/>
              <a:gd name="G2" fmla="+- 21600 0 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gradFill rotWithShape="1">
            <a:gsLst>
              <a:gs pos="0">
                <a:srgbClr val="CCECFF">
                  <a:alpha val="0"/>
                </a:srgbClr>
              </a:gs>
              <a:gs pos="100000">
                <a:srgbClr val="068EC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pic>
        <p:nvPicPr>
          <p:cNvPr id="25" name="Picture 105" descr="02章_05-1"/>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708400" y="4076700"/>
            <a:ext cx="188913" cy="1825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6" descr="02章_05-1"/>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735388" y="3213100"/>
            <a:ext cx="188912" cy="182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8" descr="02章_05-1"/>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219700" y="3284538"/>
            <a:ext cx="188913" cy="1825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9" descr="02章_05-1"/>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219700" y="4076700"/>
            <a:ext cx="188913" cy="182563"/>
          </a:xfrm>
          <a:prstGeom prst="rect">
            <a:avLst/>
          </a:prstGeom>
          <a:noFill/>
          <a:extLst>
            <a:ext uri="{909E8E84-426E-40DD-AFC4-6F175D3DCCD1}">
              <a14:hiddenFill xmlns:a14="http://schemas.microsoft.com/office/drawing/2010/main">
                <a:solidFill>
                  <a:srgbClr val="FFFFFF"/>
                </a:solidFill>
              </a14:hiddenFill>
            </a:ext>
          </a:extLst>
        </p:spPr>
      </p:pic>
      <p:sp>
        <p:nvSpPr>
          <p:cNvPr id="40" name="AutoShape 121"/>
          <p:cNvSpPr>
            <a:spLocks noChangeArrowheads="1"/>
          </p:cNvSpPr>
          <p:nvPr/>
        </p:nvSpPr>
        <p:spPr bwMode="auto">
          <a:xfrm>
            <a:off x="3311525" y="4113213"/>
            <a:ext cx="604838" cy="307975"/>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headEnd/>
                <a:tailE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a:solidFill>
                  <a:srgbClr val="FFFFFF"/>
                </a:solidFill>
                <a:latin typeface="Century Gothic" pitchFamily="34" charset="0"/>
                <a:ea typeface="굴림" pitchFamily="34" charset="-127"/>
              </a:rPr>
              <a:t>1</a:t>
            </a:r>
          </a:p>
        </p:txBody>
      </p:sp>
      <p:sp>
        <p:nvSpPr>
          <p:cNvPr id="41" name="AutoShape 122"/>
          <p:cNvSpPr>
            <a:spLocks noChangeArrowheads="1"/>
          </p:cNvSpPr>
          <p:nvPr/>
        </p:nvSpPr>
        <p:spPr bwMode="auto">
          <a:xfrm>
            <a:off x="5256213" y="4113213"/>
            <a:ext cx="604837" cy="306387"/>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headEnd/>
                <a:tailE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dirty="0">
                <a:solidFill>
                  <a:srgbClr val="FFFFFF"/>
                </a:solidFill>
                <a:latin typeface="Century Gothic" pitchFamily="34" charset="0"/>
                <a:ea typeface="굴림" pitchFamily="34" charset="-127"/>
              </a:rPr>
              <a:t>4</a:t>
            </a:r>
          </a:p>
        </p:txBody>
      </p:sp>
      <p:sp>
        <p:nvSpPr>
          <p:cNvPr id="42" name="AutoShape 123"/>
          <p:cNvSpPr>
            <a:spLocks noChangeArrowheads="1"/>
          </p:cNvSpPr>
          <p:nvPr/>
        </p:nvSpPr>
        <p:spPr bwMode="auto">
          <a:xfrm>
            <a:off x="5256213" y="3176588"/>
            <a:ext cx="604837" cy="306387"/>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headEnd/>
                <a:tailE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dirty="0">
                <a:solidFill>
                  <a:srgbClr val="FFFFFF"/>
                </a:solidFill>
                <a:latin typeface="Century Gothic" pitchFamily="34" charset="0"/>
                <a:ea typeface="굴림" pitchFamily="34" charset="-127"/>
              </a:rPr>
              <a:t>3</a:t>
            </a:r>
          </a:p>
        </p:txBody>
      </p:sp>
      <p:sp>
        <p:nvSpPr>
          <p:cNvPr id="43" name="AutoShape 124"/>
          <p:cNvSpPr>
            <a:spLocks noChangeArrowheads="1"/>
          </p:cNvSpPr>
          <p:nvPr/>
        </p:nvSpPr>
        <p:spPr bwMode="auto">
          <a:xfrm>
            <a:off x="3282950" y="3176588"/>
            <a:ext cx="604838" cy="306387"/>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headEnd/>
                <a:tailE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a:solidFill>
                  <a:srgbClr val="FFFFFF"/>
                </a:solidFill>
                <a:latin typeface="Century Gothic" pitchFamily="34" charset="0"/>
                <a:ea typeface="굴림" pitchFamily="34" charset="-127"/>
              </a:rPr>
              <a:t>2</a:t>
            </a:r>
          </a:p>
        </p:txBody>
      </p:sp>
      <p:sp>
        <p:nvSpPr>
          <p:cNvPr id="45" name="TextBox 44"/>
          <p:cNvSpPr txBox="1"/>
          <p:nvPr/>
        </p:nvSpPr>
        <p:spPr>
          <a:xfrm>
            <a:off x="4039232" y="3534807"/>
            <a:ext cx="1065535" cy="498598"/>
          </a:xfrm>
          <a:prstGeom prst="rect">
            <a:avLst/>
          </a:prstGeom>
          <a:noFill/>
        </p:spPr>
        <p:txBody>
          <a:bodyPr wrap="square" rtlCol="0">
            <a:spAutoFit/>
          </a:bodyPr>
          <a:lstStyle/>
          <a:p>
            <a:pPr algn="ctr" fontAlgn="base">
              <a:lnSpc>
                <a:spcPct val="110000"/>
              </a:lnSpc>
              <a:spcBef>
                <a:spcPct val="0"/>
              </a:spcBef>
              <a:spcAft>
                <a:spcPct val="0"/>
              </a:spcAft>
            </a:pPr>
            <a:r>
              <a:rPr lang="en-US" altLang="zh-CN" sz="2400" b="1" dirty="0" smtClean="0">
                <a:solidFill>
                  <a:prstClr val="black">
                    <a:lumMod val="75000"/>
                    <a:lumOff val="25000"/>
                  </a:prstClr>
                </a:solidFill>
                <a:ea typeface="微软雅黑" pitchFamily="34" charset="-122"/>
              </a:rPr>
              <a:t>ASSA</a:t>
            </a:r>
            <a:endParaRPr lang="zh-CN" altLang="en-US" sz="2400" b="1" dirty="0">
              <a:solidFill>
                <a:prstClr val="black">
                  <a:lumMod val="75000"/>
                  <a:lumOff val="25000"/>
                </a:prstClr>
              </a:solidFill>
              <a:ea typeface="微软雅黑" pitchFamily="34" charset="-122"/>
            </a:endParaRPr>
          </a:p>
        </p:txBody>
      </p:sp>
      <p:sp>
        <p:nvSpPr>
          <p:cNvPr id="46" name="TextBox 45"/>
          <p:cNvSpPr txBox="1"/>
          <p:nvPr/>
        </p:nvSpPr>
        <p:spPr>
          <a:xfrm>
            <a:off x="6156176" y="2584152"/>
            <a:ext cx="2170789" cy="412421"/>
          </a:xfrm>
          <a:prstGeom prst="rect">
            <a:avLst/>
          </a:prstGeom>
          <a:noFill/>
        </p:spPr>
        <p:txBody>
          <a:bodyPr wrap="square" rtlCol="0">
            <a:spAutoFit/>
          </a:bodyPr>
          <a:lstStyle/>
          <a:p>
            <a:pPr fontAlgn="base">
              <a:lnSpc>
                <a:spcPct val="130000"/>
              </a:lnSpc>
              <a:spcBef>
                <a:spcPct val="0"/>
              </a:spcBef>
              <a:spcAft>
                <a:spcPct val="0"/>
              </a:spcAft>
            </a:pPr>
            <a:r>
              <a:rPr lang="zh-CN" altLang="en-US" sz="1600" dirty="0" smtClean="0">
                <a:solidFill>
                  <a:prstClr val="black">
                    <a:lumMod val="65000"/>
                    <a:lumOff val="35000"/>
                  </a:prstClr>
                </a:solidFill>
                <a:ea typeface="微软雅黑" pitchFamily="34" charset="-122"/>
              </a:rPr>
              <a:t>为政府和提供服务</a:t>
            </a:r>
            <a:endParaRPr lang="en-US" altLang="zh-CN" sz="1600" dirty="0">
              <a:solidFill>
                <a:prstClr val="black">
                  <a:lumMod val="65000"/>
                  <a:lumOff val="35000"/>
                </a:prstClr>
              </a:solidFill>
              <a:ea typeface="微软雅黑" pitchFamily="34" charset="-122"/>
            </a:endParaRPr>
          </a:p>
        </p:txBody>
      </p:sp>
      <p:sp>
        <p:nvSpPr>
          <p:cNvPr id="47" name="TextBox 46"/>
          <p:cNvSpPr txBox="1"/>
          <p:nvPr/>
        </p:nvSpPr>
        <p:spPr>
          <a:xfrm>
            <a:off x="6201036" y="2204671"/>
            <a:ext cx="1467307" cy="338554"/>
          </a:xfrm>
          <a:prstGeom prst="rect">
            <a:avLst/>
          </a:prstGeom>
          <a:noFill/>
        </p:spPr>
        <p:txBody>
          <a:bodyPr wrap="square" rtlCol="0">
            <a:spAutoFit/>
          </a:bodyPr>
          <a:lstStyle/>
          <a:p>
            <a:pPr fontAlgn="base">
              <a:spcBef>
                <a:spcPct val="0"/>
              </a:spcBef>
              <a:spcAft>
                <a:spcPct val="0"/>
              </a:spcAft>
            </a:pPr>
            <a:r>
              <a:rPr lang="zh-CN" altLang="en-US" sz="1600" b="1" dirty="0" smtClean="0">
                <a:solidFill>
                  <a:prstClr val="black">
                    <a:lumMod val="75000"/>
                    <a:lumOff val="25000"/>
                  </a:prstClr>
                </a:solidFill>
                <a:ea typeface="微软雅黑" pitchFamily="34" charset="-122"/>
              </a:rPr>
              <a:t>服务</a:t>
            </a:r>
            <a:r>
              <a:rPr lang="en-US" altLang="zh-CN" sz="1600" b="1" dirty="0" smtClean="0">
                <a:solidFill>
                  <a:prstClr val="black">
                    <a:lumMod val="75000"/>
                    <a:lumOff val="25000"/>
                  </a:prstClr>
                </a:solidFill>
                <a:ea typeface="微软雅黑" pitchFamily="34" charset="-122"/>
              </a:rPr>
              <a:t>service</a:t>
            </a:r>
            <a:endParaRPr lang="zh-CN" altLang="en-US" sz="1600" b="1" dirty="0">
              <a:solidFill>
                <a:prstClr val="black">
                  <a:lumMod val="75000"/>
                  <a:lumOff val="25000"/>
                </a:prstClr>
              </a:solidFill>
              <a:ea typeface="微软雅黑" pitchFamily="34" charset="-122"/>
            </a:endParaRPr>
          </a:p>
        </p:txBody>
      </p:sp>
      <p:sp>
        <p:nvSpPr>
          <p:cNvPr id="48" name="TextBox 47"/>
          <p:cNvSpPr txBox="1"/>
          <p:nvPr/>
        </p:nvSpPr>
        <p:spPr>
          <a:xfrm>
            <a:off x="6212579" y="4671079"/>
            <a:ext cx="2170789" cy="732508"/>
          </a:xfrm>
          <a:prstGeom prst="rect">
            <a:avLst/>
          </a:prstGeom>
          <a:noFill/>
        </p:spPr>
        <p:txBody>
          <a:bodyPr wrap="square" rtlCol="0">
            <a:spAutoFit/>
          </a:bodyPr>
          <a:lstStyle/>
          <a:p>
            <a:pPr fontAlgn="base">
              <a:lnSpc>
                <a:spcPct val="130000"/>
              </a:lnSpc>
              <a:spcBef>
                <a:spcPct val="0"/>
              </a:spcBef>
              <a:spcAft>
                <a:spcPct val="0"/>
              </a:spcAft>
            </a:pPr>
            <a:r>
              <a:rPr lang="zh-CN" altLang="en-US" sz="1600" dirty="0" smtClean="0">
                <a:solidFill>
                  <a:prstClr val="black">
                    <a:lumMod val="65000"/>
                    <a:lumOff val="35000"/>
                  </a:prstClr>
                </a:solidFill>
                <a:ea typeface="微软雅黑" pitchFamily="34" charset="-122"/>
              </a:rPr>
              <a:t>提高承接能力、协调力、执行力、创新力</a:t>
            </a:r>
            <a:endParaRPr lang="en-US" altLang="zh-CN" sz="1600" dirty="0">
              <a:solidFill>
                <a:prstClr val="black">
                  <a:lumMod val="65000"/>
                  <a:lumOff val="35000"/>
                </a:prstClr>
              </a:solidFill>
              <a:ea typeface="微软雅黑" pitchFamily="34" charset="-122"/>
            </a:endParaRPr>
          </a:p>
        </p:txBody>
      </p:sp>
      <p:sp>
        <p:nvSpPr>
          <p:cNvPr id="49" name="TextBox 48"/>
          <p:cNvSpPr txBox="1"/>
          <p:nvPr/>
        </p:nvSpPr>
        <p:spPr>
          <a:xfrm>
            <a:off x="6257440" y="4291598"/>
            <a:ext cx="1280580" cy="338554"/>
          </a:xfrm>
          <a:prstGeom prst="rect">
            <a:avLst/>
          </a:prstGeom>
          <a:noFill/>
        </p:spPr>
        <p:txBody>
          <a:bodyPr wrap="square" rtlCol="0">
            <a:spAutoFit/>
          </a:bodyPr>
          <a:lstStyle/>
          <a:p>
            <a:pPr fontAlgn="base">
              <a:spcBef>
                <a:spcPct val="0"/>
              </a:spcBef>
              <a:spcAft>
                <a:spcPct val="0"/>
              </a:spcAft>
            </a:pPr>
            <a:r>
              <a:rPr lang="zh-CN" altLang="en-US" sz="1600" b="1" dirty="0" smtClean="0">
                <a:solidFill>
                  <a:prstClr val="black">
                    <a:lumMod val="75000"/>
                    <a:lumOff val="25000"/>
                  </a:prstClr>
                </a:solidFill>
                <a:ea typeface="微软雅黑" pitchFamily="34" charset="-122"/>
              </a:rPr>
              <a:t>能力</a:t>
            </a:r>
            <a:r>
              <a:rPr lang="en-US" altLang="zh-CN" sz="1600" b="1" dirty="0" smtClean="0">
                <a:solidFill>
                  <a:prstClr val="black">
                    <a:lumMod val="75000"/>
                    <a:lumOff val="25000"/>
                  </a:prstClr>
                </a:solidFill>
                <a:ea typeface="微软雅黑" pitchFamily="34" charset="-122"/>
              </a:rPr>
              <a:t>ability</a:t>
            </a:r>
            <a:endParaRPr lang="zh-CN" altLang="en-US" sz="1600" b="1" dirty="0">
              <a:solidFill>
                <a:prstClr val="black">
                  <a:lumMod val="75000"/>
                  <a:lumOff val="25000"/>
                </a:prstClr>
              </a:solidFill>
              <a:ea typeface="微软雅黑" pitchFamily="34" charset="-122"/>
            </a:endParaRPr>
          </a:p>
        </p:txBody>
      </p:sp>
      <p:sp>
        <p:nvSpPr>
          <p:cNvPr id="50" name="TextBox 49"/>
          <p:cNvSpPr txBox="1"/>
          <p:nvPr/>
        </p:nvSpPr>
        <p:spPr>
          <a:xfrm>
            <a:off x="792663" y="2584345"/>
            <a:ext cx="2170789" cy="812530"/>
          </a:xfrm>
          <a:prstGeom prst="rect">
            <a:avLst/>
          </a:prstGeom>
          <a:noFill/>
        </p:spPr>
        <p:txBody>
          <a:bodyPr wrap="square" rtlCol="0">
            <a:spAutoFit/>
          </a:bodyPr>
          <a:lstStyle/>
          <a:p>
            <a:pPr fontAlgn="base">
              <a:lnSpc>
                <a:spcPct val="130000"/>
              </a:lnSpc>
              <a:spcBef>
                <a:spcPct val="0"/>
              </a:spcBef>
              <a:spcAft>
                <a:spcPct val="0"/>
              </a:spcAft>
            </a:pPr>
            <a:r>
              <a:rPr lang="zh-CN" altLang="en-US" dirty="0" smtClean="0">
                <a:solidFill>
                  <a:prstClr val="black">
                    <a:lumMod val="65000"/>
                    <a:lumOff val="35000"/>
                  </a:prstClr>
                </a:solidFill>
                <a:ea typeface="微软雅黑" pitchFamily="34" charset="-122"/>
              </a:rPr>
              <a:t>提高行业代表性，增强合法性</a:t>
            </a:r>
            <a:r>
              <a:rPr lang="en-US" altLang="zh-CN" dirty="0" smtClean="0">
                <a:solidFill>
                  <a:prstClr val="black">
                    <a:lumMod val="65000"/>
                    <a:lumOff val="35000"/>
                  </a:prstClr>
                </a:solidFill>
                <a:ea typeface="微软雅黑" pitchFamily="34" charset="-122"/>
              </a:rPr>
              <a:t>.</a:t>
            </a:r>
            <a:endParaRPr lang="en-US" altLang="zh-CN" dirty="0">
              <a:solidFill>
                <a:prstClr val="black">
                  <a:lumMod val="65000"/>
                  <a:lumOff val="35000"/>
                </a:prstClr>
              </a:solidFill>
              <a:ea typeface="微软雅黑" pitchFamily="34" charset="-122"/>
            </a:endParaRPr>
          </a:p>
        </p:txBody>
      </p:sp>
      <p:sp>
        <p:nvSpPr>
          <p:cNvPr id="51" name="TextBox 50"/>
          <p:cNvSpPr txBox="1"/>
          <p:nvPr/>
        </p:nvSpPr>
        <p:spPr>
          <a:xfrm>
            <a:off x="837524" y="2204864"/>
            <a:ext cx="1574236" cy="338554"/>
          </a:xfrm>
          <a:prstGeom prst="rect">
            <a:avLst/>
          </a:prstGeom>
          <a:noFill/>
        </p:spPr>
        <p:txBody>
          <a:bodyPr wrap="square" rtlCol="0">
            <a:spAutoFit/>
          </a:bodyPr>
          <a:lstStyle/>
          <a:p>
            <a:pPr fontAlgn="base">
              <a:spcBef>
                <a:spcPct val="0"/>
              </a:spcBef>
              <a:spcAft>
                <a:spcPct val="0"/>
              </a:spcAft>
            </a:pPr>
            <a:r>
              <a:rPr lang="zh-CN" altLang="en-US" sz="1600" b="1" dirty="0" smtClean="0">
                <a:solidFill>
                  <a:prstClr val="black">
                    <a:lumMod val="75000"/>
                    <a:lumOff val="25000"/>
                  </a:prstClr>
                </a:solidFill>
                <a:ea typeface="微软雅黑" pitchFamily="34" charset="-122"/>
              </a:rPr>
              <a:t>权威</a:t>
            </a:r>
            <a:r>
              <a:rPr lang="en-US" altLang="zh-CN" sz="1600" b="1" dirty="0" smtClean="0">
                <a:solidFill>
                  <a:prstClr val="black">
                    <a:lumMod val="75000"/>
                    <a:lumOff val="25000"/>
                  </a:prstClr>
                </a:solidFill>
                <a:ea typeface="微软雅黑" pitchFamily="34" charset="-122"/>
              </a:rPr>
              <a:t>authority</a:t>
            </a:r>
            <a:endParaRPr lang="zh-CN" altLang="en-US" sz="1600" b="1" dirty="0">
              <a:solidFill>
                <a:prstClr val="black">
                  <a:lumMod val="75000"/>
                  <a:lumOff val="25000"/>
                </a:prstClr>
              </a:solidFill>
              <a:ea typeface="微软雅黑" pitchFamily="34" charset="-122"/>
            </a:endParaRPr>
          </a:p>
        </p:txBody>
      </p:sp>
      <p:sp>
        <p:nvSpPr>
          <p:cNvPr id="52" name="TextBox 51"/>
          <p:cNvSpPr txBox="1"/>
          <p:nvPr/>
        </p:nvSpPr>
        <p:spPr>
          <a:xfrm>
            <a:off x="849066" y="4671272"/>
            <a:ext cx="2170789" cy="812530"/>
          </a:xfrm>
          <a:prstGeom prst="rect">
            <a:avLst/>
          </a:prstGeom>
          <a:noFill/>
        </p:spPr>
        <p:txBody>
          <a:bodyPr wrap="square" rtlCol="0">
            <a:spAutoFit/>
          </a:bodyPr>
          <a:lstStyle/>
          <a:p>
            <a:pPr fontAlgn="base">
              <a:lnSpc>
                <a:spcPct val="130000"/>
              </a:lnSpc>
              <a:spcBef>
                <a:spcPct val="0"/>
              </a:spcBef>
              <a:spcAft>
                <a:spcPct val="0"/>
              </a:spcAft>
            </a:pPr>
            <a:r>
              <a:rPr lang="zh-CN" altLang="en-US" dirty="0" smtClean="0">
                <a:solidFill>
                  <a:prstClr val="black">
                    <a:lumMod val="65000"/>
                    <a:lumOff val="35000"/>
                  </a:prstClr>
                </a:solidFill>
                <a:ea typeface="微软雅黑" pitchFamily="34" charset="-122"/>
              </a:rPr>
              <a:t>加强行业协会商会自身建设能力</a:t>
            </a:r>
            <a:r>
              <a:rPr lang="en-US" altLang="zh-CN" dirty="0" smtClean="0">
                <a:solidFill>
                  <a:prstClr val="black">
                    <a:lumMod val="65000"/>
                    <a:lumOff val="35000"/>
                  </a:prstClr>
                </a:solidFill>
                <a:ea typeface="微软雅黑" pitchFamily="34" charset="-122"/>
              </a:rPr>
              <a:t>.</a:t>
            </a:r>
            <a:endParaRPr lang="en-US" altLang="zh-CN" dirty="0">
              <a:solidFill>
                <a:prstClr val="black">
                  <a:lumMod val="65000"/>
                  <a:lumOff val="35000"/>
                </a:prstClr>
              </a:solidFill>
              <a:ea typeface="微软雅黑" pitchFamily="34" charset="-122"/>
            </a:endParaRPr>
          </a:p>
        </p:txBody>
      </p:sp>
      <p:sp>
        <p:nvSpPr>
          <p:cNvPr id="53" name="TextBox 52"/>
          <p:cNvSpPr txBox="1"/>
          <p:nvPr/>
        </p:nvSpPr>
        <p:spPr>
          <a:xfrm>
            <a:off x="911664" y="4303758"/>
            <a:ext cx="1500096" cy="338554"/>
          </a:xfrm>
          <a:prstGeom prst="rect">
            <a:avLst/>
          </a:prstGeom>
          <a:noFill/>
        </p:spPr>
        <p:txBody>
          <a:bodyPr wrap="square" rtlCol="0">
            <a:spAutoFit/>
          </a:bodyPr>
          <a:lstStyle/>
          <a:p>
            <a:pPr fontAlgn="base">
              <a:spcBef>
                <a:spcPct val="0"/>
              </a:spcBef>
              <a:spcAft>
                <a:spcPct val="0"/>
              </a:spcAft>
            </a:pPr>
            <a:r>
              <a:rPr lang="zh-CN" altLang="en-US" sz="1600" b="1" dirty="0" smtClean="0">
                <a:solidFill>
                  <a:prstClr val="black">
                    <a:lumMod val="75000"/>
                    <a:lumOff val="25000"/>
                  </a:prstClr>
                </a:solidFill>
                <a:ea typeface="微软雅黑" pitchFamily="34" charset="-122"/>
              </a:rPr>
              <a:t>制度</a:t>
            </a:r>
            <a:r>
              <a:rPr lang="en-US" altLang="zh-CN" sz="1600" b="1" dirty="0" smtClean="0">
                <a:solidFill>
                  <a:prstClr val="black">
                    <a:lumMod val="75000"/>
                    <a:lumOff val="25000"/>
                  </a:prstClr>
                </a:solidFill>
                <a:ea typeface="微软雅黑" pitchFamily="34" charset="-122"/>
              </a:rPr>
              <a:t>system</a:t>
            </a:r>
            <a:endParaRPr lang="zh-CN" altLang="en-US" sz="1600" b="1" dirty="0">
              <a:solidFill>
                <a:prstClr val="black">
                  <a:lumMod val="75000"/>
                  <a:lumOff val="25000"/>
                </a:prstClr>
              </a:solidFill>
              <a:ea typeface="微软雅黑" pitchFamily="34" charset="-122"/>
            </a:endParaRPr>
          </a:p>
        </p:txBody>
      </p:sp>
    </p:spTree>
    <p:extLst>
      <p:ext uri="{BB962C8B-B14F-4D97-AF65-F5344CB8AC3E}">
        <p14:creationId xmlns:p14="http://schemas.microsoft.com/office/powerpoint/2010/main" val="3789620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
          <p:cNvSpPr/>
          <p:nvPr/>
        </p:nvSpPr>
        <p:spPr>
          <a:xfrm rot="8410870">
            <a:off x="605679" y="3189809"/>
            <a:ext cx="5400850" cy="2305711"/>
          </a:xfrm>
          <a:custGeom>
            <a:avLst/>
            <a:gdLst/>
            <a:ahLst/>
            <a:cxnLst/>
            <a:rect l="l" t="t" r="r" b="b"/>
            <a:pathLst>
              <a:path w="7590151" h="3240360">
                <a:moveTo>
                  <a:pt x="1620180" y="0"/>
                </a:moveTo>
                <a:cubicBezTo>
                  <a:pt x="2278948" y="0"/>
                  <a:pt x="2845888" y="393168"/>
                  <a:pt x="3097941" y="958193"/>
                </a:cubicBezTo>
                <a:lnTo>
                  <a:pt x="3098072" y="958193"/>
                </a:lnTo>
                <a:cubicBezTo>
                  <a:pt x="3396017" y="1214402"/>
                  <a:pt x="3933309" y="1384501"/>
                  <a:pt x="4546440" y="1384501"/>
                </a:cubicBezTo>
                <a:cubicBezTo>
                  <a:pt x="5102087" y="1384501"/>
                  <a:pt x="5595448" y="1244803"/>
                  <a:pt x="5903768" y="1026403"/>
                </a:cubicBezTo>
                <a:cubicBezTo>
                  <a:pt x="6082157" y="862178"/>
                  <a:pt x="6320464" y="762555"/>
                  <a:pt x="6582039" y="762555"/>
                </a:cubicBezTo>
                <a:cubicBezTo>
                  <a:pt x="7138804" y="762555"/>
                  <a:pt x="7590151" y="1213902"/>
                  <a:pt x="7590151" y="1770667"/>
                </a:cubicBezTo>
                <a:cubicBezTo>
                  <a:pt x="7590151" y="2327432"/>
                  <a:pt x="7138804" y="2778779"/>
                  <a:pt x="6582039" y="2778779"/>
                </a:cubicBezTo>
                <a:cubicBezTo>
                  <a:pt x="6378610" y="2778779"/>
                  <a:pt x="6189255" y="2718524"/>
                  <a:pt x="6031180" y="2614377"/>
                </a:cubicBezTo>
                <a:lnTo>
                  <a:pt x="6025214" y="2614377"/>
                </a:lnTo>
                <a:lnTo>
                  <a:pt x="6018143" y="2606422"/>
                </a:lnTo>
                <a:cubicBezTo>
                  <a:pt x="5945686" y="2557456"/>
                  <a:pt x="5879947" y="2499306"/>
                  <a:pt x="5823306" y="2433018"/>
                </a:cubicBezTo>
                <a:cubicBezTo>
                  <a:pt x="5515437" y="2211718"/>
                  <a:pt x="5018750" y="2069853"/>
                  <a:pt x="4458811" y="2069853"/>
                </a:cubicBezTo>
                <a:cubicBezTo>
                  <a:pt x="3782126" y="2069853"/>
                  <a:pt x="3197817" y="2277043"/>
                  <a:pt x="2925134" y="2577557"/>
                </a:cubicBezTo>
                <a:cubicBezTo>
                  <a:pt x="2631694" y="2979912"/>
                  <a:pt x="2156352" y="3240360"/>
                  <a:pt x="1620180" y="3240360"/>
                </a:cubicBezTo>
                <a:cubicBezTo>
                  <a:pt x="725379" y="3240360"/>
                  <a:pt x="0" y="2514981"/>
                  <a:pt x="0" y="1620180"/>
                </a:cubicBezTo>
                <a:cubicBezTo>
                  <a:pt x="0" y="725379"/>
                  <a:pt x="725379" y="0"/>
                  <a:pt x="1620180" y="0"/>
                </a:cubicBezTo>
                <a:close/>
              </a:path>
            </a:pathLst>
          </a:custGeom>
          <a:solidFill>
            <a:srgbClr val="EEECE1">
              <a:lumMod val="50000"/>
            </a:srgbClr>
          </a:solidFill>
          <a:ln w="25400" cap="flat" cmpd="sng" algn="ctr">
            <a:noFill/>
            <a:prstDash val="solid"/>
          </a:ln>
          <a:effectLst>
            <a:innerShdw blurRad="165100">
              <a:prstClr val="black">
                <a:alpha val="46000"/>
              </a:prstClr>
            </a:innerShdw>
          </a:effectLst>
        </p:spPr>
        <p:txBody>
          <a:bodyPr rtlCol="0" anchor="ctr"/>
          <a:lstStyle/>
          <a:p>
            <a:pPr algn="ctr">
              <a:defRPr/>
            </a:pPr>
            <a:endParaRPr lang="zh-CN" altLang="en-US" kern="0">
              <a:solidFill>
                <a:sysClr val="window" lastClr="FFFFFF"/>
              </a:solidFill>
              <a:latin typeface="Calibri"/>
            </a:endParaRPr>
          </a:p>
        </p:txBody>
      </p:sp>
      <p:sp>
        <p:nvSpPr>
          <p:cNvPr id="27" name="椭圆 26"/>
          <p:cNvSpPr/>
          <p:nvPr/>
        </p:nvSpPr>
        <p:spPr>
          <a:xfrm rot="8410870">
            <a:off x="3445532" y="2306212"/>
            <a:ext cx="2100760" cy="2100759"/>
          </a:xfrm>
          <a:prstGeom prst="ellipse">
            <a:avLst/>
          </a:prstGeom>
          <a:gradFill flip="none" rotWithShape="1">
            <a:gsLst>
              <a:gs pos="0">
                <a:srgbClr val="D42A7F">
                  <a:shade val="30000"/>
                  <a:satMod val="115000"/>
                </a:srgbClr>
              </a:gs>
              <a:gs pos="46000">
                <a:srgbClr val="D42A7F">
                  <a:shade val="67500"/>
                  <a:satMod val="115000"/>
                </a:srgbClr>
              </a:gs>
              <a:gs pos="100000">
                <a:srgbClr val="E9519D"/>
              </a:gs>
            </a:gsLst>
            <a:path path="rect">
              <a:fillToRect l="50000" t="50000" r="50000" b="50000"/>
            </a:path>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28" name="椭圆 27"/>
          <p:cNvSpPr/>
          <p:nvPr/>
        </p:nvSpPr>
        <p:spPr>
          <a:xfrm rot="8410870">
            <a:off x="1118454" y="4950544"/>
            <a:ext cx="1178475" cy="1178474"/>
          </a:xfrm>
          <a:prstGeom prst="ellipse">
            <a:avLst/>
          </a:prstGeom>
          <a:gradFill flip="none" rotWithShape="1">
            <a:gsLst>
              <a:gs pos="2000">
                <a:srgbClr val="F79646">
                  <a:lumMod val="75000"/>
                </a:srgbClr>
              </a:gs>
              <a:gs pos="0">
                <a:srgbClr val="A7D23A"/>
              </a:gs>
              <a:gs pos="100000">
                <a:srgbClr val="FFC000"/>
              </a:gs>
            </a:gsLst>
            <a:path path="rect">
              <a:fillToRect l="50000" t="50000" r="50000" b="50000"/>
            </a:path>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29" name="椭圆 28"/>
          <p:cNvSpPr/>
          <p:nvPr/>
        </p:nvSpPr>
        <p:spPr>
          <a:xfrm rot="8410870">
            <a:off x="1161424" y="4999381"/>
            <a:ext cx="1087632" cy="1087632"/>
          </a:xfrm>
          <a:prstGeom prst="ellipse">
            <a:avLst/>
          </a:prstGeom>
          <a:noFill/>
          <a:ln w="9525"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30" name="椭圆 10"/>
          <p:cNvSpPr/>
          <p:nvPr/>
        </p:nvSpPr>
        <p:spPr>
          <a:xfrm rot="5679885">
            <a:off x="1393783" y="5274470"/>
            <a:ext cx="1178474" cy="589237"/>
          </a:xfrm>
          <a:custGeom>
            <a:avLst/>
            <a:gdLst/>
            <a:ahLst/>
            <a:cxnLst/>
            <a:rect l="l" t="t" r="r" b="b"/>
            <a:pathLst>
              <a:path w="1656184" h="828092">
                <a:moveTo>
                  <a:pt x="828092" y="0"/>
                </a:moveTo>
                <a:cubicBezTo>
                  <a:pt x="1285435" y="0"/>
                  <a:pt x="1656184" y="370749"/>
                  <a:pt x="1656184" y="828092"/>
                </a:cubicBezTo>
                <a:lnTo>
                  <a:pt x="0" y="828092"/>
                </a:lnTo>
                <a:cubicBezTo>
                  <a:pt x="0" y="370749"/>
                  <a:pt x="370749" y="0"/>
                  <a:pt x="828092" y="0"/>
                </a:cubicBezTo>
                <a:close/>
              </a:path>
            </a:pathLst>
          </a:custGeom>
          <a:gradFill flip="none" rotWithShape="1">
            <a:gsLst>
              <a:gs pos="0">
                <a:sysClr val="window" lastClr="FFFFFF">
                  <a:alpha val="25000"/>
                </a:sysClr>
              </a:gs>
              <a:gs pos="100000">
                <a:sysClr val="window" lastClr="FFFFFF">
                  <a:shade val="100000"/>
                  <a:satMod val="115000"/>
                  <a:alpha val="0"/>
                </a:sysClr>
              </a:gs>
            </a:gsLst>
            <a:lin ang="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31" name="矩形 2"/>
          <p:cNvSpPr/>
          <p:nvPr/>
        </p:nvSpPr>
        <p:spPr>
          <a:xfrm rot="12359325">
            <a:off x="411621" y="1477393"/>
            <a:ext cx="5400850" cy="2305711"/>
          </a:xfrm>
          <a:custGeom>
            <a:avLst/>
            <a:gdLst/>
            <a:ahLst/>
            <a:cxnLst/>
            <a:rect l="l" t="t" r="r" b="b"/>
            <a:pathLst>
              <a:path w="7590151" h="3240360">
                <a:moveTo>
                  <a:pt x="1620180" y="0"/>
                </a:moveTo>
                <a:cubicBezTo>
                  <a:pt x="2278948" y="0"/>
                  <a:pt x="2845888" y="393168"/>
                  <a:pt x="3097941" y="958193"/>
                </a:cubicBezTo>
                <a:lnTo>
                  <a:pt x="3098072" y="958193"/>
                </a:lnTo>
                <a:cubicBezTo>
                  <a:pt x="3396017" y="1214402"/>
                  <a:pt x="3933309" y="1384501"/>
                  <a:pt x="4546440" y="1384501"/>
                </a:cubicBezTo>
                <a:cubicBezTo>
                  <a:pt x="5102087" y="1384501"/>
                  <a:pt x="5595448" y="1244803"/>
                  <a:pt x="5903768" y="1026403"/>
                </a:cubicBezTo>
                <a:cubicBezTo>
                  <a:pt x="6082157" y="862178"/>
                  <a:pt x="6320464" y="762555"/>
                  <a:pt x="6582039" y="762555"/>
                </a:cubicBezTo>
                <a:cubicBezTo>
                  <a:pt x="7138804" y="762555"/>
                  <a:pt x="7590151" y="1213902"/>
                  <a:pt x="7590151" y="1770667"/>
                </a:cubicBezTo>
                <a:cubicBezTo>
                  <a:pt x="7590151" y="2327432"/>
                  <a:pt x="7138804" y="2778779"/>
                  <a:pt x="6582039" y="2778779"/>
                </a:cubicBezTo>
                <a:cubicBezTo>
                  <a:pt x="6378610" y="2778779"/>
                  <a:pt x="6189255" y="2718524"/>
                  <a:pt x="6031180" y="2614377"/>
                </a:cubicBezTo>
                <a:lnTo>
                  <a:pt x="6025214" y="2614377"/>
                </a:lnTo>
                <a:lnTo>
                  <a:pt x="6018143" y="2606422"/>
                </a:lnTo>
                <a:cubicBezTo>
                  <a:pt x="5945686" y="2557456"/>
                  <a:pt x="5879947" y="2499306"/>
                  <a:pt x="5823306" y="2433018"/>
                </a:cubicBezTo>
                <a:cubicBezTo>
                  <a:pt x="5515437" y="2211718"/>
                  <a:pt x="5018750" y="2069853"/>
                  <a:pt x="4458811" y="2069853"/>
                </a:cubicBezTo>
                <a:cubicBezTo>
                  <a:pt x="3782126" y="2069853"/>
                  <a:pt x="3197817" y="2277043"/>
                  <a:pt x="2925134" y="2577557"/>
                </a:cubicBezTo>
                <a:cubicBezTo>
                  <a:pt x="2631694" y="2979912"/>
                  <a:pt x="2156352" y="3240360"/>
                  <a:pt x="1620180" y="3240360"/>
                </a:cubicBezTo>
                <a:cubicBezTo>
                  <a:pt x="725379" y="3240360"/>
                  <a:pt x="0" y="2514981"/>
                  <a:pt x="0" y="1620180"/>
                </a:cubicBezTo>
                <a:cubicBezTo>
                  <a:pt x="0" y="725379"/>
                  <a:pt x="725379" y="0"/>
                  <a:pt x="1620180" y="0"/>
                </a:cubicBezTo>
                <a:close/>
              </a:path>
            </a:pathLst>
          </a:custGeom>
          <a:solidFill>
            <a:srgbClr val="EEECE1">
              <a:lumMod val="50000"/>
            </a:srgbClr>
          </a:solidFill>
          <a:ln w="25400" cap="flat" cmpd="sng" algn="ctr">
            <a:noFill/>
            <a:prstDash val="solid"/>
          </a:ln>
          <a:effectLst>
            <a:innerShdw blurRad="165100">
              <a:prstClr val="black">
                <a:alpha val="46000"/>
              </a:prstClr>
            </a:innerShdw>
          </a:effectLst>
        </p:spPr>
        <p:txBody>
          <a:bodyPr rtlCol="0" anchor="ctr"/>
          <a:lstStyle/>
          <a:p>
            <a:pPr algn="ctr">
              <a:defRPr/>
            </a:pPr>
            <a:endParaRPr lang="zh-CN" altLang="en-US" kern="0">
              <a:solidFill>
                <a:sysClr val="window" lastClr="FFFFFF"/>
              </a:solidFill>
              <a:latin typeface="Calibri"/>
            </a:endParaRPr>
          </a:p>
        </p:txBody>
      </p:sp>
      <p:sp>
        <p:nvSpPr>
          <p:cNvPr id="32" name="椭圆 31"/>
          <p:cNvSpPr/>
          <p:nvPr/>
        </p:nvSpPr>
        <p:spPr>
          <a:xfrm rot="12359325">
            <a:off x="3448722" y="2261087"/>
            <a:ext cx="2100760" cy="2100759"/>
          </a:xfrm>
          <a:prstGeom prst="ellipse">
            <a:avLst/>
          </a:prstGeom>
          <a:gradFill flip="none" rotWithShape="1">
            <a:gsLst>
              <a:gs pos="0">
                <a:srgbClr val="D42A7F">
                  <a:shade val="30000"/>
                  <a:satMod val="115000"/>
                </a:srgbClr>
              </a:gs>
              <a:gs pos="46000">
                <a:srgbClr val="D42A7F">
                  <a:shade val="67500"/>
                  <a:satMod val="115000"/>
                </a:srgbClr>
              </a:gs>
              <a:gs pos="100000">
                <a:srgbClr val="E9519D"/>
              </a:gs>
            </a:gsLst>
            <a:path path="rect">
              <a:fillToRect l="50000" t="50000" r="50000" b="50000"/>
            </a:path>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33" name="椭圆 32"/>
          <p:cNvSpPr/>
          <p:nvPr/>
        </p:nvSpPr>
        <p:spPr>
          <a:xfrm rot="12359325">
            <a:off x="776912" y="1066066"/>
            <a:ext cx="1178475" cy="1178474"/>
          </a:xfrm>
          <a:prstGeom prst="ellipse">
            <a:avLst/>
          </a:prstGeom>
          <a:gradFill flip="none" rotWithShape="1">
            <a:gsLst>
              <a:gs pos="2000">
                <a:srgbClr val="F79646">
                  <a:lumMod val="75000"/>
                </a:srgbClr>
              </a:gs>
              <a:gs pos="0">
                <a:srgbClr val="A7D23A"/>
              </a:gs>
              <a:gs pos="100000">
                <a:srgbClr val="FFC000"/>
              </a:gs>
            </a:gsLst>
            <a:path path="rect">
              <a:fillToRect l="50000" t="50000" r="50000" b="50000"/>
            </a:path>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34" name="椭圆 33"/>
          <p:cNvSpPr/>
          <p:nvPr/>
        </p:nvSpPr>
        <p:spPr>
          <a:xfrm rot="12359325">
            <a:off x="818213" y="1110651"/>
            <a:ext cx="1087632" cy="1087632"/>
          </a:xfrm>
          <a:prstGeom prst="ellipse">
            <a:avLst/>
          </a:prstGeom>
          <a:noFill/>
          <a:ln w="9525"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35" name="椭圆 10"/>
          <p:cNvSpPr/>
          <p:nvPr/>
        </p:nvSpPr>
        <p:spPr>
          <a:xfrm rot="9628340">
            <a:off x="863008" y="1623843"/>
            <a:ext cx="1178474" cy="589237"/>
          </a:xfrm>
          <a:custGeom>
            <a:avLst/>
            <a:gdLst/>
            <a:ahLst/>
            <a:cxnLst/>
            <a:rect l="l" t="t" r="r" b="b"/>
            <a:pathLst>
              <a:path w="1656184" h="828092">
                <a:moveTo>
                  <a:pt x="828092" y="0"/>
                </a:moveTo>
                <a:cubicBezTo>
                  <a:pt x="1285435" y="0"/>
                  <a:pt x="1656184" y="370749"/>
                  <a:pt x="1656184" y="828092"/>
                </a:cubicBezTo>
                <a:lnTo>
                  <a:pt x="0" y="828092"/>
                </a:lnTo>
                <a:cubicBezTo>
                  <a:pt x="0" y="370749"/>
                  <a:pt x="370749" y="0"/>
                  <a:pt x="828092" y="0"/>
                </a:cubicBezTo>
                <a:close/>
              </a:path>
            </a:pathLst>
          </a:custGeom>
          <a:gradFill flip="none" rotWithShape="1">
            <a:gsLst>
              <a:gs pos="0">
                <a:sysClr val="window" lastClr="FFFFFF">
                  <a:alpha val="25000"/>
                </a:sysClr>
              </a:gs>
              <a:gs pos="100000">
                <a:sysClr val="window" lastClr="FFFFFF">
                  <a:shade val="100000"/>
                  <a:satMod val="115000"/>
                  <a:alpha val="0"/>
                </a:sysClr>
              </a:gs>
            </a:gsLst>
            <a:lin ang="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36" name="矩形 2"/>
          <p:cNvSpPr/>
          <p:nvPr/>
        </p:nvSpPr>
        <p:spPr>
          <a:xfrm rot="21361320">
            <a:off x="3314342" y="2056342"/>
            <a:ext cx="5400850" cy="2305711"/>
          </a:xfrm>
          <a:custGeom>
            <a:avLst/>
            <a:gdLst/>
            <a:ahLst/>
            <a:cxnLst/>
            <a:rect l="l" t="t" r="r" b="b"/>
            <a:pathLst>
              <a:path w="7590151" h="3240360">
                <a:moveTo>
                  <a:pt x="1620180" y="0"/>
                </a:moveTo>
                <a:cubicBezTo>
                  <a:pt x="2278948" y="0"/>
                  <a:pt x="2845888" y="393168"/>
                  <a:pt x="3097941" y="958193"/>
                </a:cubicBezTo>
                <a:lnTo>
                  <a:pt x="3098072" y="958193"/>
                </a:lnTo>
                <a:cubicBezTo>
                  <a:pt x="3396017" y="1214402"/>
                  <a:pt x="3933309" y="1384501"/>
                  <a:pt x="4546440" y="1384501"/>
                </a:cubicBezTo>
                <a:cubicBezTo>
                  <a:pt x="5102087" y="1384501"/>
                  <a:pt x="5595448" y="1244803"/>
                  <a:pt x="5903768" y="1026403"/>
                </a:cubicBezTo>
                <a:cubicBezTo>
                  <a:pt x="6082157" y="862178"/>
                  <a:pt x="6320464" y="762555"/>
                  <a:pt x="6582039" y="762555"/>
                </a:cubicBezTo>
                <a:cubicBezTo>
                  <a:pt x="7138804" y="762555"/>
                  <a:pt x="7590151" y="1213902"/>
                  <a:pt x="7590151" y="1770667"/>
                </a:cubicBezTo>
                <a:cubicBezTo>
                  <a:pt x="7590151" y="2327432"/>
                  <a:pt x="7138804" y="2778779"/>
                  <a:pt x="6582039" y="2778779"/>
                </a:cubicBezTo>
                <a:cubicBezTo>
                  <a:pt x="6378610" y="2778779"/>
                  <a:pt x="6189255" y="2718524"/>
                  <a:pt x="6031180" y="2614377"/>
                </a:cubicBezTo>
                <a:lnTo>
                  <a:pt x="6025214" y="2614377"/>
                </a:lnTo>
                <a:lnTo>
                  <a:pt x="6018143" y="2606422"/>
                </a:lnTo>
                <a:cubicBezTo>
                  <a:pt x="5945686" y="2557456"/>
                  <a:pt x="5879947" y="2499306"/>
                  <a:pt x="5823306" y="2433018"/>
                </a:cubicBezTo>
                <a:cubicBezTo>
                  <a:pt x="5515437" y="2211718"/>
                  <a:pt x="5018750" y="2069853"/>
                  <a:pt x="4458811" y="2069853"/>
                </a:cubicBezTo>
                <a:cubicBezTo>
                  <a:pt x="3782126" y="2069853"/>
                  <a:pt x="3197817" y="2277043"/>
                  <a:pt x="2925134" y="2577557"/>
                </a:cubicBezTo>
                <a:cubicBezTo>
                  <a:pt x="2631694" y="2979912"/>
                  <a:pt x="2156352" y="3240360"/>
                  <a:pt x="1620180" y="3240360"/>
                </a:cubicBezTo>
                <a:cubicBezTo>
                  <a:pt x="725379" y="3240360"/>
                  <a:pt x="0" y="2514981"/>
                  <a:pt x="0" y="1620180"/>
                </a:cubicBezTo>
                <a:cubicBezTo>
                  <a:pt x="0" y="725379"/>
                  <a:pt x="725379" y="0"/>
                  <a:pt x="1620180" y="0"/>
                </a:cubicBezTo>
                <a:close/>
              </a:path>
            </a:pathLst>
          </a:custGeom>
          <a:solidFill>
            <a:srgbClr val="EEECE1">
              <a:lumMod val="50000"/>
            </a:srgbClr>
          </a:solidFill>
          <a:ln w="25400" cap="flat" cmpd="sng" algn="ctr">
            <a:noFill/>
            <a:prstDash val="solid"/>
          </a:ln>
          <a:effectLst>
            <a:innerShdw blurRad="165100">
              <a:prstClr val="black">
                <a:alpha val="46000"/>
              </a:prstClr>
            </a:innerShdw>
          </a:effectLst>
        </p:spPr>
        <p:txBody>
          <a:bodyPr rtlCol="0" anchor="ctr"/>
          <a:lstStyle/>
          <a:p>
            <a:pPr algn="ctr">
              <a:defRPr/>
            </a:pPr>
            <a:endParaRPr lang="zh-CN" altLang="en-US" kern="0">
              <a:solidFill>
                <a:sysClr val="window" lastClr="FFFFFF"/>
              </a:solidFill>
              <a:latin typeface="Calibri"/>
            </a:endParaRPr>
          </a:p>
        </p:txBody>
      </p:sp>
      <p:sp>
        <p:nvSpPr>
          <p:cNvPr id="37" name="椭圆 36"/>
          <p:cNvSpPr/>
          <p:nvPr/>
        </p:nvSpPr>
        <p:spPr>
          <a:xfrm rot="21361320">
            <a:off x="3437733" y="2261499"/>
            <a:ext cx="2100760" cy="2100759"/>
          </a:xfrm>
          <a:prstGeom prst="ellipse">
            <a:avLst/>
          </a:prstGeom>
          <a:gradFill flip="none" rotWithShape="1">
            <a:gsLst>
              <a:gs pos="2000">
                <a:srgbClr val="F79646">
                  <a:lumMod val="75000"/>
                </a:srgbClr>
              </a:gs>
              <a:gs pos="0">
                <a:srgbClr val="A7D23A"/>
              </a:gs>
              <a:gs pos="100000">
                <a:srgbClr val="FFC000"/>
              </a:gs>
            </a:gsLst>
            <a:path path="rect">
              <a:fillToRect l="50000" t="50000" r="50000" b="50000"/>
            </a:path>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38" name="椭圆 37"/>
          <p:cNvSpPr/>
          <p:nvPr/>
        </p:nvSpPr>
        <p:spPr>
          <a:xfrm rot="21361320">
            <a:off x="7444908" y="2575154"/>
            <a:ext cx="1178475" cy="1178474"/>
          </a:xfrm>
          <a:prstGeom prst="ellipse">
            <a:avLst/>
          </a:prstGeom>
          <a:gradFill flip="none" rotWithShape="1">
            <a:gsLst>
              <a:gs pos="2000">
                <a:srgbClr val="F79646">
                  <a:lumMod val="75000"/>
                </a:srgbClr>
              </a:gs>
              <a:gs pos="0">
                <a:srgbClr val="A7D23A"/>
              </a:gs>
              <a:gs pos="100000">
                <a:srgbClr val="FFC000"/>
              </a:gs>
            </a:gsLst>
            <a:path path="rect">
              <a:fillToRect l="50000" t="50000" r="50000" b="50000"/>
            </a:path>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39" name="椭圆 38"/>
          <p:cNvSpPr/>
          <p:nvPr/>
        </p:nvSpPr>
        <p:spPr>
          <a:xfrm rot="21361320">
            <a:off x="7494317" y="2619241"/>
            <a:ext cx="1087632" cy="1087632"/>
          </a:xfrm>
          <a:prstGeom prst="ellipse">
            <a:avLst/>
          </a:prstGeom>
          <a:noFill/>
          <a:ln w="9525"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40" name="椭圆 10"/>
          <p:cNvSpPr/>
          <p:nvPr/>
        </p:nvSpPr>
        <p:spPr>
          <a:xfrm rot="18630335">
            <a:off x="7238875" y="2684799"/>
            <a:ext cx="1178474" cy="589237"/>
          </a:xfrm>
          <a:custGeom>
            <a:avLst/>
            <a:gdLst/>
            <a:ahLst/>
            <a:cxnLst/>
            <a:rect l="l" t="t" r="r" b="b"/>
            <a:pathLst>
              <a:path w="1656184" h="828092">
                <a:moveTo>
                  <a:pt x="828092" y="0"/>
                </a:moveTo>
                <a:cubicBezTo>
                  <a:pt x="1285435" y="0"/>
                  <a:pt x="1656184" y="370749"/>
                  <a:pt x="1656184" y="828092"/>
                </a:cubicBezTo>
                <a:lnTo>
                  <a:pt x="0" y="828092"/>
                </a:lnTo>
                <a:cubicBezTo>
                  <a:pt x="0" y="370749"/>
                  <a:pt x="370749" y="0"/>
                  <a:pt x="828092" y="0"/>
                </a:cubicBezTo>
                <a:close/>
              </a:path>
            </a:pathLst>
          </a:custGeom>
          <a:gradFill flip="none" rotWithShape="1">
            <a:gsLst>
              <a:gs pos="0">
                <a:sysClr val="window" lastClr="FFFFFF">
                  <a:alpha val="25000"/>
                </a:sysClr>
              </a:gs>
              <a:gs pos="100000">
                <a:sysClr val="window" lastClr="FFFFFF">
                  <a:shade val="100000"/>
                  <a:satMod val="115000"/>
                  <a:alpha val="0"/>
                </a:sysClr>
              </a:gs>
            </a:gsLst>
            <a:lin ang="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41" name="椭圆 40"/>
          <p:cNvSpPr/>
          <p:nvPr/>
        </p:nvSpPr>
        <p:spPr>
          <a:xfrm rot="12359325">
            <a:off x="3535802" y="2360582"/>
            <a:ext cx="1910614" cy="1910614"/>
          </a:xfrm>
          <a:prstGeom prst="ellipse">
            <a:avLst/>
          </a:prstGeom>
          <a:noFill/>
          <a:ln w="9525"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42" name="TextBox 41"/>
          <p:cNvSpPr txBox="1"/>
          <p:nvPr/>
        </p:nvSpPr>
        <p:spPr>
          <a:xfrm>
            <a:off x="3972387" y="2727152"/>
            <a:ext cx="1519149" cy="1274195"/>
          </a:xfrm>
          <a:prstGeom prst="rect">
            <a:avLst/>
          </a:prstGeom>
          <a:noFill/>
        </p:spPr>
        <p:txBody>
          <a:bodyPr wrap="square" rtlCol="0">
            <a:spAutoFit/>
          </a:bodyPr>
          <a:lstStyle>
            <a:defPPr>
              <a:defRPr lang="en-US"/>
            </a:defPPr>
            <a:lvl1pPr lvl="0">
              <a:lnSpc>
                <a:spcPct val="80000"/>
              </a:lnSpc>
              <a:defRPr sz="4000" ker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defRPr>
            </a:lvl1pPr>
          </a:lstStyle>
          <a:p>
            <a:pPr>
              <a:defRPr/>
            </a:pPr>
            <a:r>
              <a:rPr lang="zh-CN" altLang="en-US" sz="3200" dirty="0" smtClean="0"/>
              <a:t>权威的三个来源</a:t>
            </a:r>
            <a:endParaRPr lang="zh-CN" altLang="en-US" sz="3200" dirty="0"/>
          </a:p>
        </p:txBody>
      </p:sp>
      <p:sp>
        <p:nvSpPr>
          <p:cNvPr id="43" name="TextBox 42"/>
          <p:cNvSpPr txBox="1"/>
          <p:nvPr/>
        </p:nvSpPr>
        <p:spPr>
          <a:xfrm>
            <a:off x="909579" y="1421808"/>
            <a:ext cx="930024" cy="437043"/>
          </a:xfrm>
          <a:prstGeom prst="rect">
            <a:avLst/>
          </a:prstGeom>
          <a:noFill/>
        </p:spPr>
        <p:txBody>
          <a:bodyPr wrap="square" rtlCol="0">
            <a:spAutoFit/>
          </a:bodyPr>
          <a:lstStyle/>
          <a:p>
            <a:pPr fontAlgn="base">
              <a:lnSpc>
                <a:spcPct val="80000"/>
              </a:lnSpc>
              <a:spcBef>
                <a:spcPct val="0"/>
              </a:spcBef>
              <a:spcAft>
                <a:spcPct val="0"/>
              </a:spcAft>
              <a:defRPr/>
            </a:pPr>
            <a:r>
              <a:rPr lang="zh-CN" altLang="en-US" sz="2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rPr>
              <a:t>传统</a:t>
            </a:r>
            <a:endParaRPr lang="zh-CN" altLang="en-US" sz="2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endParaRPr>
          </a:p>
        </p:txBody>
      </p:sp>
      <p:sp>
        <p:nvSpPr>
          <p:cNvPr id="44" name="TextBox 43"/>
          <p:cNvSpPr txBox="1"/>
          <p:nvPr/>
        </p:nvSpPr>
        <p:spPr>
          <a:xfrm>
            <a:off x="2179168" y="923092"/>
            <a:ext cx="2789587" cy="523220"/>
          </a:xfrm>
          <a:prstGeom prst="rect">
            <a:avLst/>
          </a:prstGeom>
          <a:noFill/>
        </p:spPr>
        <p:txBody>
          <a:bodyPr wrap="square" rtlCol="0">
            <a:spAutoFit/>
          </a:bodyPr>
          <a:lstStyle/>
          <a:p>
            <a:pPr algn="just">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问计于老领导</a:t>
            </a:r>
            <a:endPar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endParaRPr>
          </a:p>
          <a:p>
            <a:pPr algn="just">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与政府延续良好合作关系</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45" name="TextBox 44"/>
          <p:cNvSpPr txBox="1"/>
          <p:nvPr/>
        </p:nvSpPr>
        <p:spPr>
          <a:xfrm>
            <a:off x="1184769" y="5276700"/>
            <a:ext cx="930024" cy="437043"/>
          </a:xfrm>
          <a:prstGeom prst="rect">
            <a:avLst/>
          </a:prstGeom>
          <a:noFill/>
        </p:spPr>
        <p:txBody>
          <a:bodyPr wrap="square" rtlCol="0">
            <a:spAutoFit/>
          </a:bodyPr>
          <a:lstStyle/>
          <a:p>
            <a:pPr fontAlgn="base">
              <a:lnSpc>
                <a:spcPct val="80000"/>
              </a:lnSpc>
              <a:spcBef>
                <a:spcPct val="0"/>
              </a:spcBef>
              <a:spcAft>
                <a:spcPct val="0"/>
              </a:spcAft>
              <a:defRPr/>
            </a:pPr>
            <a:r>
              <a:rPr lang="zh-CN" altLang="en-US" sz="2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rPr>
              <a:t>规则</a:t>
            </a:r>
            <a:endParaRPr lang="zh-CN" altLang="en-US" sz="2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endParaRPr>
          </a:p>
        </p:txBody>
      </p:sp>
      <p:sp>
        <p:nvSpPr>
          <p:cNvPr id="46" name="TextBox 45"/>
          <p:cNvSpPr txBox="1"/>
          <p:nvPr/>
        </p:nvSpPr>
        <p:spPr>
          <a:xfrm>
            <a:off x="7619067" y="2930664"/>
            <a:ext cx="930024" cy="437043"/>
          </a:xfrm>
          <a:prstGeom prst="rect">
            <a:avLst/>
          </a:prstGeom>
          <a:noFill/>
        </p:spPr>
        <p:txBody>
          <a:bodyPr wrap="square" rtlCol="0">
            <a:spAutoFit/>
          </a:bodyPr>
          <a:lstStyle/>
          <a:p>
            <a:pPr fontAlgn="base">
              <a:lnSpc>
                <a:spcPct val="80000"/>
              </a:lnSpc>
              <a:spcBef>
                <a:spcPct val="0"/>
              </a:spcBef>
              <a:spcAft>
                <a:spcPct val="0"/>
              </a:spcAft>
              <a:defRPr/>
            </a:pPr>
            <a:r>
              <a:rPr lang="zh-CN" altLang="en-US" sz="2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rPr>
              <a:t>魅力</a:t>
            </a:r>
            <a:endParaRPr lang="zh-CN" altLang="en-US" sz="2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endParaRPr>
          </a:p>
        </p:txBody>
      </p:sp>
      <p:sp>
        <p:nvSpPr>
          <p:cNvPr id="47" name="TextBox 46"/>
          <p:cNvSpPr txBox="1"/>
          <p:nvPr/>
        </p:nvSpPr>
        <p:spPr>
          <a:xfrm>
            <a:off x="2539208" y="5425819"/>
            <a:ext cx="2789587" cy="523220"/>
          </a:xfrm>
          <a:prstGeom prst="rect">
            <a:avLst/>
          </a:prstGeom>
          <a:noFill/>
        </p:spPr>
        <p:txBody>
          <a:bodyPr wrap="square" rtlCol="0">
            <a:spAutoFit/>
          </a:bodyPr>
          <a:lstStyle/>
          <a:p>
            <a:pPr algn="just">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建立制度和规则</a:t>
            </a:r>
            <a:endPar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endParaRPr>
          </a:p>
          <a:p>
            <a:pPr algn="just">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善用国家法律法规</a:t>
            </a:r>
            <a:endPar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48" name="TextBox 47"/>
          <p:cNvSpPr txBox="1"/>
          <p:nvPr/>
        </p:nvSpPr>
        <p:spPr>
          <a:xfrm>
            <a:off x="5695115" y="3973332"/>
            <a:ext cx="2789587" cy="523220"/>
          </a:xfrm>
          <a:prstGeom prst="rect">
            <a:avLst/>
          </a:prstGeom>
          <a:noFill/>
        </p:spPr>
        <p:txBody>
          <a:bodyPr wrap="square" rtlCol="0">
            <a:spAutoFit/>
          </a:bodyPr>
          <a:lstStyle/>
          <a:p>
            <a:pPr algn="just">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挖掘个人和团体资源</a:t>
            </a:r>
            <a:endPar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endParaRPr>
          </a:p>
          <a:p>
            <a:pPr algn="just">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提高个人能力</a:t>
            </a:r>
            <a:endPar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357770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953363061"/>
              </p:ext>
            </p:extLst>
          </p:nvPr>
        </p:nvGraphicFramePr>
        <p:xfrm>
          <a:off x="1259632" y="692696"/>
          <a:ext cx="6696744"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411760" y="5949280"/>
            <a:ext cx="4032448" cy="461665"/>
          </a:xfrm>
          <a:prstGeom prst="rect">
            <a:avLst/>
          </a:prstGeom>
          <a:noFill/>
        </p:spPr>
        <p:txBody>
          <a:bodyPr wrap="square" rtlCol="0">
            <a:spAutoFit/>
          </a:bodyPr>
          <a:lstStyle/>
          <a:p>
            <a:pPr algn="ctr"/>
            <a:r>
              <a:rPr lang="zh-CN" altLang="en-US" sz="2400" dirty="0" smtClean="0">
                <a:latin typeface="微软雅黑" pitchFamily="34" charset="-122"/>
                <a:ea typeface="微软雅黑" pitchFamily="34" charset="-122"/>
              </a:rPr>
              <a:t>中国人的差序信任格局</a:t>
            </a:r>
            <a:endParaRPr lang="zh-CN" altLang="en-US" sz="24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323644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609342" y="188640"/>
            <a:ext cx="2592288" cy="2569463"/>
            <a:chOff x="4355976" y="908720"/>
            <a:chExt cx="2855008" cy="2829869"/>
          </a:xfrm>
        </p:grpSpPr>
        <p:sp>
          <p:nvSpPr>
            <p:cNvPr id="30" name="椭圆 29"/>
            <p:cNvSpPr/>
            <p:nvPr/>
          </p:nvSpPr>
          <p:spPr>
            <a:xfrm>
              <a:off x="4511401" y="1168912"/>
              <a:ext cx="2460928" cy="2460928"/>
            </a:xfrm>
            <a:prstGeom prst="ellipse">
              <a:avLst/>
            </a:prstGeom>
            <a:gradFill flip="none" rotWithShape="1">
              <a:gsLst>
                <a:gs pos="0">
                  <a:srgbClr val="FFEBAB">
                    <a:shade val="30000"/>
                    <a:satMod val="115000"/>
                  </a:srgbClr>
                </a:gs>
                <a:gs pos="22000">
                  <a:srgbClr val="FFEBAB">
                    <a:shade val="67500"/>
                    <a:satMod val="115000"/>
                  </a:srgbClr>
                </a:gs>
                <a:gs pos="100000">
                  <a:srgbClr val="FFF8D9"/>
                </a:gs>
              </a:gsLst>
              <a:lin ang="16200000" scaled="1"/>
              <a:tileRect/>
            </a:gradFill>
            <a:ln w="28575" cap="flat" cmpd="sng" algn="ctr">
              <a:solidFill>
                <a:srgbClr val="FFC000"/>
              </a:solidFill>
              <a:prstDash val="solid"/>
            </a:ln>
            <a:effectLst>
              <a:innerShdw blurRad="419100" dist="50800" dir="18900000">
                <a:prstClr val="black">
                  <a:alpha val="62000"/>
                </a:prstClr>
              </a:innerShdw>
            </a:effectLst>
          </p:spPr>
          <p:txBody>
            <a:bodyPr rtlCol="0" anchor="ctr"/>
            <a:lstStyle/>
            <a:p>
              <a:pPr algn="ctr">
                <a:defRPr/>
              </a:pPr>
              <a:endParaRPr lang="en-US" kern="0">
                <a:solidFill>
                  <a:sysClr val="window" lastClr="FFFFFF"/>
                </a:solidFill>
                <a:latin typeface="Calibri"/>
              </a:endParaRPr>
            </a:p>
          </p:txBody>
        </p:sp>
        <p:pic>
          <p:nvPicPr>
            <p:cNvPr id="31" name="图片 30"/>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4355976" y="908720"/>
              <a:ext cx="2855008" cy="2829869"/>
            </a:xfrm>
            <a:prstGeom prst="rect">
              <a:avLst/>
            </a:prstGeom>
          </p:spPr>
        </p:pic>
      </p:grpSp>
      <p:sp>
        <p:nvSpPr>
          <p:cNvPr id="32" name="椭圆 31"/>
          <p:cNvSpPr/>
          <p:nvPr/>
        </p:nvSpPr>
        <p:spPr>
          <a:xfrm>
            <a:off x="1449466" y="866477"/>
            <a:ext cx="3005761" cy="3005762"/>
          </a:xfrm>
          <a:prstGeom prst="ellipse">
            <a:avLst/>
          </a:prstGeom>
          <a:gradFill flip="none" rotWithShape="1">
            <a:gsLst>
              <a:gs pos="0">
                <a:srgbClr val="FFEBAB">
                  <a:shade val="30000"/>
                  <a:satMod val="115000"/>
                </a:srgbClr>
              </a:gs>
              <a:gs pos="22000">
                <a:srgbClr val="FFEBAB">
                  <a:shade val="67500"/>
                  <a:satMod val="115000"/>
                </a:srgbClr>
              </a:gs>
              <a:gs pos="100000">
                <a:srgbClr val="FFF8D9"/>
              </a:gs>
            </a:gsLst>
            <a:lin ang="16200000" scaled="1"/>
            <a:tileRect/>
          </a:gradFill>
          <a:ln w="28575" cap="flat" cmpd="sng" algn="ctr">
            <a:solidFill>
              <a:srgbClr val="FFC000"/>
            </a:solidFill>
            <a:prstDash val="solid"/>
          </a:ln>
          <a:effectLst>
            <a:innerShdw blurRad="419100" dist="50800" dir="18900000">
              <a:prstClr val="black">
                <a:alpha val="62000"/>
              </a:prstClr>
            </a:innerShdw>
          </a:effectLst>
        </p:spPr>
        <p:txBody>
          <a:bodyPr rtlCol="0" anchor="ctr"/>
          <a:lstStyle/>
          <a:p>
            <a:pPr algn="ctr">
              <a:defRPr/>
            </a:pPr>
            <a:endParaRPr lang="en-US" kern="0">
              <a:solidFill>
                <a:sysClr val="window" lastClr="FFFFFF"/>
              </a:solidFill>
              <a:latin typeface="Calibri"/>
            </a:endParaRPr>
          </a:p>
        </p:txBody>
      </p:sp>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548680"/>
            <a:ext cx="3487088" cy="3456384"/>
          </a:xfrm>
          <a:prstGeom prst="rect">
            <a:avLst/>
          </a:prstGeom>
        </p:spPr>
      </p:pic>
      <p:grpSp>
        <p:nvGrpSpPr>
          <p:cNvPr id="34" name="组合 33"/>
          <p:cNvGrpSpPr/>
          <p:nvPr/>
        </p:nvGrpSpPr>
        <p:grpSpPr>
          <a:xfrm>
            <a:off x="6462252" y="2263853"/>
            <a:ext cx="2232248" cy="2212593"/>
            <a:chOff x="4355976" y="908720"/>
            <a:chExt cx="2855008" cy="2829869"/>
          </a:xfrm>
        </p:grpSpPr>
        <p:sp>
          <p:nvSpPr>
            <p:cNvPr id="35" name="椭圆 34"/>
            <p:cNvSpPr/>
            <p:nvPr/>
          </p:nvSpPr>
          <p:spPr>
            <a:xfrm>
              <a:off x="4511400" y="1168912"/>
              <a:ext cx="2460928" cy="2460928"/>
            </a:xfrm>
            <a:prstGeom prst="ellipse">
              <a:avLst/>
            </a:prstGeom>
            <a:gradFill flip="none" rotWithShape="1">
              <a:gsLst>
                <a:gs pos="0">
                  <a:srgbClr val="FFEBAB">
                    <a:shade val="30000"/>
                    <a:satMod val="115000"/>
                  </a:srgbClr>
                </a:gs>
                <a:gs pos="22000">
                  <a:srgbClr val="FFEBAB">
                    <a:shade val="67500"/>
                    <a:satMod val="115000"/>
                  </a:srgbClr>
                </a:gs>
                <a:gs pos="100000">
                  <a:srgbClr val="FFF8D9"/>
                </a:gs>
              </a:gsLst>
              <a:lin ang="16200000" scaled="1"/>
              <a:tileRect/>
            </a:gradFill>
            <a:ln w="28575" cap="flat" cmpd="sng" algn="ctr">
              <a:solidFill>
                <a:srgbClr val="FFC000"/>
              </a:solidFill>
              <a:prstDash val="solid"/>
            </a:ln>
            <a:effectLst>
              <a:innerShdw blurRad="419100" dist="50800" dir="18900000">
                <a:prstClr val="black">
                  <a:alpha val="62000"/>
                </a:prstClr>
              </a:innerShdw>
            </a:effectLst>
          </p:spPr>
          <p:txBody>
            <a:bodyPr rtlCol="0" anchor="ctr"/>
            <a:lstStyle/>
            <a:p>
              <a:pPr algn="ctr">
                <a:defRPr/>
              </a:pPr>
              <a:endParaRPr lang="en-US" kern="0">
                <a:solidFill>
                  <a:sysClr val="window" lastClr="FFFFFF"/>
                </a:solidFill>
                <a:latin typeface="Calibri"/>
              </a:endParaRPr>
            </a:p>
          </p:txBody>
        </p:sp>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976" y="908720"/>
              <a:ext cx="2855008" cy="2829869"/>
            </a:xfrm>
            <a:prstGeom prst="rect">
              <a:avLst/>
            </a:prstGeom>
          </p:spPr>
        </p:pic>
      </p:grpSp>
      <p:grpSp>
        <p:nvGrpSpPr>
          <p:cNvPr id="37" name="组合 36"/>
          <p:cNvGrpSpPr/>
          <p:nvPr/>
        </p:nvGrpSpPr>
        <p:grpSpPr>
          <a:xfrm>
            <a:off x="3923928" y="3212976"/>
            <a:ext cx="2892763" cy="2867292"/>
            <a:chOff x="4355976" y="908720"/>
            <a:chExt cx="2855008" cy="2829869"/>
          </a:xfrm>
        </p:grpSpPr>
        <p:sp>
          <p:nvSpPr>
            <p:cNvPr id="38" name="椭圆 37"/>
            <p:cNvSpPr/>
            <p:nvPr/>
          </p:nvSpPr>
          <p:spPr>
            <a:xfrm>
              <a:off x="4511400" y="1168912"/>
              <a:ext cx="2460928" cy="2460928"/>
            </a:xfrm>
            <a:prstGeom prst="ellipse">
              <a:avLst/>
            </a:prstGeom>
            <a:gradFill flip="none" rotWithShape="1">
              <a:gsLst>
                <a:gs pos="0">
                  <a:srgbClr val="FFEBAB">
                    <a:shade val="30000"/>
                    <a:satMod val="115000"/>
                  </a:srgbClr>
                </a:gs>
                <a:gs pos="22000">
                  <a:srgbClr val="FFEBAB">
                    <a:shade val="67500"/>
                    <a:satMod val="115000"/>
                  </a:srgbClr>
                </a:gs>
                <a:gs pos="100000">
                  <a:srgbClr val="FFF8D9"/>
                </a:gs>
              </a:gsLst>
              <a:lin ang="16200000" scaled="1"/>
              <a:tileRect/>
            </a:gradFill>
            <a:ln w="28575" cap="flat" cmpd="sng" algn="ctr">
              <a:solidFill>
                <a:srgbClr val="FFC000"/>
              </a:solidFill>
              <a:prstDash val="solid"/>
            </a:ln>
            <a:effectLst>
              <a:innerShdw blurRad="419100" dist="50800" dir="18900000">
                <a:prstClr val="black">
                  <a:alpha val="62000"/>
                </a:prstClr>
              </a:innerShdw>
            </a:effectLst>
          </p:spPr>
          <p:txBody>
            <a:bodyPr rtlCol="0" anchor="ctr"/>
            <a:lstStyle/>
            <a:p>
              <a:pPr algn="ctr">
                <a:defRPr/>
              </a:pPr>
              <a:endParaRPr lang="en-US" kern="0">
                <a:solidFill>
                  <a:sysClr val="window" lastClr="FFFFFF"/>
                </a:solidFill>
                <a:latin typeface="Calibri"/>
              </a:endParaRPr>
            </a:p>
          </p:txBody>
        </p:sp>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908720"/>
              <a:ext cx="2855008" cy="2829869"/>
            </a:xfrm>
            <a:prstGeom prst="rect">
              <a:avLst/>
            </a:prstGeom>
          </p:spPr>
        </p:pic>
      </p:grpSp>
      <p:pic>
        <p:nvPicPr>
          <p:cNvPr id="40" name="图片 39"/>
          <p:cNvPicPr>
            <a:picLocks noChangeAspect="1"/>
          </p:cNvPicPr>
          <p:nvPr/>
        </p:nvPicPr>
        <p:blipFill rotWithShape="1">
          <a:blip r:embed="rId7">
            <a:extLst>
              <a:ext uri="{28A0092B-C50C-407E-A947-70E740481C1C}">
                <a14:useLocalDpi xmlns:a14="http://schemas.microsoft.com/office/drawing/2010/main" val="0"/>
              </a:ext>
            </a:extLst>
          </a:blip>
          <a:srcRect b="25802"/>
          <a:stretch/>
        </p:blipFill>
        <p:spPr>
          <a:xfrm>
            <a:off x="2231631" y="3347108"/>
            <a:ext cx="3096512" cy="2428729"/>
          </a:xfrm>
          <a:prstGeom prst="rect">
            <a:avLst/>
          </a:prstGeom>
        </p:spPr>
      </p:pic>
      <p:pic>
        <p:nvPicPr>
          <p:cNvPr id="41" name="图片 40"/>
          <p:cNvPicPr>
            <a:picLocks noChangeAspect="1"/>
          </p:cNvPicPr>
          <p:nvPr/>
        </p:nvPicPr>
        <p:blipFill rotWithShape="1">
          <a:blip r:embed="rId7" cstate="print">
            <a:extLst>
              <a:ext uri="{28A0092B-C50C-407E-A947-70E740481C1C}">
                <a14:useLocalDpi xmlns:a14="http://schemas.microsoft.com/office/drawing/2010/main" val="0"/>
              </a:ext>
            </a:extLst>
          </a:blip>
          <a:srcRect b="25802"/>
          <a:stretch/>
        </p:blipFill>
        <p:spPr>
          <a:xfrm>
            <a:off x="6804248" y="1062507"/>
            <a:ext cx="1548256" cy="1214365"/>
          </a:xfrm>
          <a:prstGeom prst="rect">
            <a:avLst/>
          </a:prstGeom>
        </p:spPr>
      </p:pic>
      <p:pic>
        <p:nvPicPr>
          <p:cNvPr id="42" name="图片 41"/>
          <p:cNvPicPr>
            <a:picLocks noChangeAspect="1"/>
          </p:cNvPicPr>
          <p:nvPr/>
        </p:nvPicPr>
        <p:blipFill rotWithShape="1">
          <a:blip r:embed="rId7" cstate="print">
            <a:extLst>
              <a:ext uri="{28A0092B-C50C-407E-A947-70E740481C1C}">
                <a14:useLocalDpi xmlns:a14="http://schemas.microsoft.com/office/drawing/2010/main" val="0"/>
              </a:ext>
            </a:extLst>
          </a:blip>
          <a:srcRect b="25802"/>
          <a:stretch/>
        </p:blipFill>
        <p:spPr>
          <a:xfrm>
            <a:off x="3142937" y="5168654"/>
            <a:ext cx="1548256" cy="1214365"/>
          </a:xfrm>
          <a:prstGeom prst="rect">
            <a:avLst/>
          </a:prstGeom>
        </p:spPr>
      </p:pic>
      <p:sp>
        <p:nvSpPr>
          <p:cNvPr id="43" name="TextBox 42"/>
          <p:cNvSpPr txBox="1"/>
          <p:nvPr/>
        </p:nvSpPr>
        <p:spPr>
          <a:xfrm>
            <a:off x="2051720" y="1551797"/>
            <a:ext cx="1626757"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rgbClr val="826300"/>
                </a:solidFill>
                <a:latin typeface="Times New Roman" pitchFamily="18" charset="0"/>
                <a:cs typeface="Times New Roman" pitchFamily="18" charset="0"/>
              </a:rPr>
              <a:t>服务意识</a:t>
            </a:r>
            <a:endParaRPr lang="zh-CN" altLang="en-US" sz="2000" dirty="0">
              <a:solidFill>
                <a:srgbClr val="826300"/>
              </a:solidFill>
              <a:latin typeface="Times New Roman" pitchFamily="18" charset="0"/>
              <a:cs typeface="Times New Roman" pitchFamily="18" charset="0"/>
            </a:endParaRPr>
          </a:p>
        </p:txBody>
      </p:sp>
      <p:sp>
        <p:nvSpPr>
          <p:cNvPr id="44" name="TextBox 43"/>
          <p:cNvSpPr txBox="1"/>
          <p:nvPr/>
        </p:nvSpPr>
        <p:spPr>
          <a:xfrm>
            <a:off x="1822233" y="2058166"/>
            <a:ext cx="2317719" cy="830997"/>
          </a:xfrm>
          <a:prstGeom prst="rect">
            <a:avLst/>
          </a:prstGeom>
          <a:noFill/>
        </p:spPr>
        <p:txBody>
          <a:bodyPr wrap="square" rtlCol="0">
            <a:spAutoFit/>
          </a:bodyPr>
          <a:lstStyle/>
          <a:p>
            <a:pPr>
              <a:defRPr/>
            </a:pPr>
            <a:r>
              <a:rPr lang="zh-CN" altLang="en-US" sz="1600" kern="0" dirty="0" smtClean="0">
                <a:solidFill>
                  <a:sysClr val="windowText" lastClr="000000">
                    <a:lumMod val="75000"/>
                    <a:lumOff val="25000"/>
                  </a:sysClr>
                </a:solidFill>
                <a:latin typeface="Arial" pitchFamily="34" charset="0"/>
                <a:ea typeface="微软雅黑" pitchFamily="34" charset="-122"/>
                <a:cs typeface="Arial" pitchFamily="34" charset="0"/>
              </a:rPr>
              <a:t>服务对象</a:t>
            </a:r>
            <a:r>
              <a:rPr lang="en-US" altLang="zh-CN" sz="1400" kern="0" dirty="0" smtClean="0">
                <a:solidFill>
                  <a:sysClr val="windowText" lastClr="000000">
                    <a:lumMod val="75000"/>
                    <a:lumOff val="25000"/>
                  </a:sysClr>
                </a:solidFill>
                <a:latin typeface="Arial" pitchFamily="34" charset="0"/>
                <a:ea typeface="微软雅黑" pitchFamily="34" charset="-122"/>
                <a:cs typeface="Arial" pitchFamily="34" charset="0"/>
              </a:rPr>
              <a:t> </a:t>
            </a:r>
          </a:p>
          <a:p>
            <a:pPr>
              <a:defRPr/>
            </a:pPr>
            <a:r>
              <a:rPr lang="zh-CN" altLang="en-US" sz="1600" kern="0" dirty="0">
                <a:solidFill>
                  <a:sysClr val="windowText" lastClr="000000">
                    <a:lumMod val="75000"/>
                    <a:lumOff val="25000"/>
                  </a:sysClr>
                </a:solidFill>
                <a:latin typeface="Arial" pitchFamily="34" charset="0"/>
                <a:ea typeface="微软雅黑" pitchFamily="34" charset="-122"/>
                <a:cs typeface="Arial" pitchFamily="34" charset="0"/>
              </a:rPr>
              <a:t>服务</a:t>
            </a:r>
            <a:r>
              <a:rPr lang="zh-CN" altLang="en-US" sz="1600" kern="0" dirty="0" smtClean="0">
                <a:solidFill>
                  <a:sysClr val="windowText" lastClr="000000">
                    <a:lumMod val="75000"/>
                    <a:lumOff val="25000"/>
                  </a:sysClr>
                </a:solidFill>
                <a:latin typeface="Arial" pitchFamily="34" charset="0"/>
                <a:ea typeface="微软雅黑" pitchFamily="34" charset="-122"/>
                <a:cs typeface="Arial" pitchFamily="34" charset="0"/>
              </a:rPr>
              <a:t>定位</a:t>
            </a:r>
            <a:endParaRPr lang="en-US" altLang="zh-CN" sz="1600" kern="0" dirty="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sz="1600" kern="0" dirty="0">
                <a:solidFill>
                  <a:sysClr val="windowText" lastClr="000000">
                    <a:lumMod val="75000"/>
                    <a:lumOff val="25000"/>
                  </a:sysClr>
                </a:solidFill>
                <a:latin typeface="Arial" pitchFamily="34" charset="0"/>
                <a:ea typeface="微软雅黑" pitchFamily="34" charset="-122"/>
                <a:cs typeface="Arial" pitchFamily="34" charset="0"/>
              </a:rPr>
              <a:t>服务</a:t>
            </a:r>
            <a:r>
              <a:rPr lang="zh-CN" altLang="en-US" sz="1600" kern="0" dirty="0" smtClean="0">
                <a:solidFill>
                  <a:sysClr val="windowText" lastClr="000000">
                    <a:lumMod val="75000"/>
                    <a:lumOff val="25000"/>
                  </a:sysClr>
                </a:solidFill>
                <a:latin typeface="Arial" pitchFamily="34" charset="0"/>
                <a:ea typeface="微软雅黑" pitchFamily="34" charset="-122"/>
                <a:cs typeface="Arial" pitchFamily="34" charset="0"/>
              </a:rPr>
              <a:t>方式</a:t>
            </a:r>
            <a:endParaRPr lang="en-US" altLang="zh-CN" sz="1600" kern="0" dirty="0">
              <a:solidFill>
                <a:sysClr val="windowText" lastClr="000000">
                  <a:lumMod val="75000"/>
                  <a:lumOff val="25000"/>
                </a:sysClr>
              </a:solidFill>
              <a:latin typeface="Arial" pitchFamily="34" charset="0"/>
              <a:ea typeface="微软雅黑" pitchFamily="34" charset="-122"/>
              <a:cs typeface="Arial" pitchFamily="34" charset="0"/>
            </a:endParaRPr>
          </a:p>
        </p:txBody>
      </p:sp>
      <p:cxnSp>
        <p:nvCxnSpPr>
          <p:cNvPr id="45" name="直接连接符 44"/>
          <p:cNvCxnSpPr/>
          <p:nvPr/>
        </p:nvCxnSpPr>
        <p:spPr>
          <a:xfrm>
            <a:off x="1835696" y="1988840"/>
            <a:ext cx="2173703" cy="0"/>
          </a:xfrm>
          <a:prstGeom prst="line">
            <a:avLst/>
          </a:prstGeom>
          <a:noFill/>
          <a:ln w="9525" cap="flat" cmpd="sng" algn="ctr">
            <a:solidFill>
              <a:sysClr val="windowText" lastClr="000000">
                <a:lumMod val="65000"/>
                <a:lumOff val="35000"/>
              </a:sysClr>
            </a:solidFill>
            <a:prstDash val="solid"/>
          </a:ln>
          <a:effectLst/>
        </p:spPr>
      </p:cxnSp>
      <p:sp>
        <p:nvSpPr>
          <p:cNvPr id="46" name="TextBox 45"/>
          <p:cNvSpPr txBox="1"/>
          <p:nvPr/>
        </p:nvSpPr>
        <p:spPr>
          <a:xfrm>
            <a:off x="4513455" y="4077072"/>
            <a:ext cx="1626757"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rgbClr val="826300"/>
                </a:solidFill>
                <a:latin typeface="Times New Roman" pitchFamily="18" charset="0"/>
                <a:cs typeface="Times New Roman" pitchFamily="18" charset="0"/>
              </a:rPr>
              <a:t>服务平台</a:t>
            </a:r>
            <a:endParaRPr lang="zh-CN" altLang="en-US" sz="2000" dirty="0">
              <a:solidFill>
                <a:srgbClr val="826300"/>
              </a:solidFill>
              <a:latin typeface="Times New Roman" pitchFamily="18" charset="0"/>
              <a:cs typeface="Times New Roman" pitchFamily="18" charset="0"/>
            </a:endParaRPr>
          </a:p>
        </p:txBody>
      </p:sp>
      <p:sp>
        <p:nvSpPr>
          <p:cNvPr id="47" name="TextBox 46"/>
          <p:cNvSpPr txBox="1"/>
          <p:nvPr/>
        </p:nvSpPr>
        <p:spPr>
          <a:xfrm>
            <a:off x="4427984" y="4635133"/>
            <a:ext cx="2016224" cy="738664"/>
          </a:xfrm>
          <a:prstGeom prst="rect">
            <a:avLst/>
          </a:prstGeom>
          <a:noFill/>
        </p:spPr>
        <p:txBody>
          <a:bodyPr wrap="square" rtlCol="0">
            <a:spAutoFit/>
          </a:bodyPr>
          <a:lstStyle/>
          <a:p>
            <a:pPr>
              <a:defRPr/>
            </a:pPr>
            <a:r>
              <a:rPr lang="zh-CN" altLang="en-US" sz="1400" kern="0" dirty="0" smtClean="0">
                <a:solidFill>
                  <a:sysClr val="windowText" lastClr="000000">
                    <a:lumMod val="75000"/>
                    <a:lumOff val="25000"/>
                  </a:sysClr>
                </a:solidFill>
                <a:latin typeface="Arial" pitchFamily="34" charset="0"/>
                <a:ea typeface="微软雅黑" pitchFamily="34" charset="-122"/>
                <a:cs typeface="Arial" pitchFamily="34" charset="0"/>
              </a:rPr>
              <a:t>产学研合作的平台</a:t>
            </a:r>
            <a:endParaRPr lang="en-US" altLang="zh-CN" sz="1400"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sz="1400" kern="0" dirty="0" smtClean="0">
                <a:solidFill>
                  <a:sysClr val="windowText" lastClr="000000">
                    <a:lumMod val="75000"/>
                    <a:lumOff val="25000"/>
                  </a:sysClr>
                </a:solidFill>
                <a:latin typeface="Arial" pitchFamily="34" charset="0"/>
                <a:ea typeface="微软雅黑" pitchFamily="34" charset="-122"/>
                <a:cs typeface="Arial" pitchFamily="34" charset="0"/>
              </a:rPr>
              <a:t>行业企业合作的平台</a:t>
            </a:r>
            <a:endParaRPr lang="en-US" altLang="zh-CN" sz="1400"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sz="1400" kern="0" dirty="0" smtClean="0">
                <a:solidFill>
                  <a:sysClr val="windowText" lastClr="000000">
                    <a:lumMod val="75000"/>
                    <a:lumOff val="25000"/>
                  </a:sysClr>
                </a:solidFill>
                <a:latin typeface="Arial" pitchFamily="34" charset="0"/>
                <a:ea typeface="微软雅黑" pitchFamily="34" charset="-122"/>
                <a:cs typeface="Arial" pitchFamily="34" charset="0"/>
              </a:rPr>
              <a:t>政企合作的平台</a:t>
            </a:r>
            <a:endParaRPr lang="en-US" altLang="zh-CN" sz="1400" kern="0" dirty="0">
              <a:solidFill>
                <a:sysClr val="windowText" lastClr="000000">
                  <a:lumMod val="75000"/>
                  <a:lumOff val="25000"/>
                </a:sysClr>
              </a:solidFill>
              <a:latin typeface="Arial" pitchFamily="34" charset="0"/>
              <a:ea typeface="微软雅黑" pitchFamily="34" charset="-122"/>
              <a:cs typeface="Arial" pitchFamily="34" charset="0"/>
            </a:endParaRPr>
          </a:p>
        </p:txBody>
      </p:sp>
      <p:cxnSp>
        <p:nvCxnSpPr>
          <p:cNvPr id="48" name="直接连接符 47"/>
          <p:cNvCxnSpPr/>
          <p:nvPr/>
        </p:nvCxnSpPr>
        <p:spPr>
          <a:xfrm>
            <a:off x="4427984" y="4563125"/>
            <a:ext cx="1842781" cy="0"/>
          </a:xfrm>
          <a:prstGeom prst="line">
            <a:avLst/>
          </a:prstGeom>
          <a:noFill/>
          <a:ln w="9525" cap="flat" cmpd="sng" algn="ctr">
            <a:solidFill>
              <a:sysClr val="windowText" lastClr="000000">
                <a:lumMod val="65000"/>
                <a:lumOff val="35000"/>
              </a:sysClr>
            </a:solidFill>
            <a:prstDash val="solid"/>
          </a:ln>
          <a:effectLst/>
        </p:spPr>
      </p:cxnSp>
      <p:sp>
        <p:nvSpPr>
          <p:cNvPr id="49" name="TextBox 48"/>
          <p:cNvSpPr txBox="1"/>
          <p:nvPr/>
        </p:nvSpPr>
        <p:spPr>
          <a:xfrm>
            <a:off x="5017511" y="836712"/>
            <a:ext cx="1626757"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rgbClr val="826300"/>
                </a:solidFill>
                <a:latin typeface="Times New Roman" pitchFamily="18" charset="0"/>
                <a:cs typeface="Times New Roman" pitchFamily="18" charset="0"/>
              </a:rPr>
              <a:t>服务需求</a:t>
            </a:r>
            <a:endParaRPr lang="zh-CN" altLang="en-US" sz="2000" dirty="0">
              <a:solidFill>
                <a:srgbClr val="826300"/>
              </a:solidFill>
              <a:latin typeface="Times New Roman" pitchFamily="18" charset="0"/>
              <a:cs typeface="Times New Roman" pitchFamily="18" charset="0"/>
            </a:endParaRPr>
          </a:p>
        </p:txBody>
      </p:sp>
      <p:sp>
        <p:nvSpPr>
          <p:cNvPr id="50" name="TextBox 49"/>
          <p:cNvSpPr txBox="1"/>
          <p:nvPr/>
        </p:nvSpPr>
        <p:spPr>
          <a:xfrm>
            <a:off x="5076056" y="1466200"/>
            <a:ext cx="1892917" cy="738664"/>
          </a:xfrm>
          <a:prstGeom prst="rect">
            <a:avLst/>
          </a:prstGeom>
          <a:noFill/>
        </p:spPr>
        <p:txBody>
          <a:bodyPr wrap="square" rtlCol="0">
            <a:spAutoFit/>
          </a:bodyPr>
          <a:lstStyle/>
          <a:p>
            <a:pPr>
              <a:defRPr/>
            </a:pPr>
            <a:r>
              <a:rPr lang="zh-CN" altLang="en-US" sz="1400" kern="0" dirty="0" smtClean="0">
                <a:solidFill>
                  <a:sysClr val="windowText" lastClr="000000">
                    <a:lumMod val="75000"/>
                    <a:lumOff val="25000"/>
                  </a:sysClr>
                </a:solidFill>
                <a:latin typeface="Arial" pitchFamily="34" charset="0"/>
                <a:ea typeface="微软雅黑" pitchFamily="34" charset="-122"/>
                <a:cs typeface="Arial" pitchFamily="34" charset="0"/>
              </a:rPr>
              <a:t>没有调查就没有发言权</a:t>
            </a:r>
            <a:endParaRPr lang="en-US" altLang="zh-CN" sz="1400"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sz="1400" kern="0" dirty="0">
                <a:solidFill>
                  <a:sysClr val="windowText" lastClr="000000">
                    <a:lumMod val="75000"/>
                    <a:lumOff val="25000"/>
                  </a:sysClr>
                </a:solidFill>
                <a:latin typeface="Arial" pitchFamily="34" charset="0"/>
                <a:ea typeface="微软雅黑" pitchFamily="34" charset="-122"/>
                <a:cs typeface="Arial" pitchFamily="34" charset="0"/>
              </a:rPr>
              <a:t>引领</a:t>
            </a:r>
            <a:r>
              <a:rPr lang="zh-CN" altLang="en-US" sz="1400" kern="0" dirty="0" smtClean="0">
                <a:solidFill>
                  <a:sysClr val="windowText" lastClr="000000">
                    <a:lumMod val="75000"/>
                    <a:lumOff val="25000"/>
                  </a:sysClr>
                </a:solidFill>
                <a:latin typeface="Arial" pitchFamily="34" charset="0"/>
                <a:ea typeface="微软雅黑" pitchFamily="34" charset="-122"/>
                <a:cs typeface="Arial" pitchFamily="34" charset="0"/>
              </a:rPr>
              <a:t>需求创造需求</a:t>
            </a:r>
            <a:endParaRPr lang="en-US" altLang="zh-CN" sz="1400" kern="0" dirty="0">
              <a:solidFill>
                <a:sysClr val="windowText" lastClr="000000">
                  <a:lumMod val="75000"/>
                  <a:lumOff val="25000"/>
                </a:sysClr>
              </a:solidFill>
              <a:latin typeface="Arial" pitchFamily="34" charset="0"/>
              <a:ea typeface="微软雅黑" pitchFamily="34" charset="-122"/>
              <a:cs typeface="Arial" pitchFamily="34" charset="0"/>
            </a:endParaRPr>
          </a:p>
        </p:txBody>
      </p:sp>
      <p:cxnSp>
        <p:nvCxnSpPr>
          <p:cNvPr id="51" name="直接连接符 50"/>
          <p:cNvCxnSpPr/>
          <p:nvPr/>
        </p:nvCxnSpPr>
        <p:spPr>
          <a:xfrm>
            <a:off x="5148064" y="1337513"/>
            <a:ext cx="1512168" cy="0"/>
          </a:xfrm>
          <a:prstGeom prst="line">
            <a:avLst/>
          </a:prstGeom>
          <a:noFill/>
          <a:ln w="9525" cap="flat" cmpd="sng" algn="ctr">
            <a:solidFill>
              <a:sysClr val="windowText" lastClr="000000">
                <a:lumMod val="65000"/>
                <a:lumOff val="35000"/>
              </a:sysClr>
            </a:solidFill>
            <a:prstDash val="solid"/>
          </a:ln>
          <a:effectLst/>
        </p:spPr>
      </p:cxnSp>
      <p:sp>
        <p:nvSpPr>
          <p:cNvPr id="52" name="TextBox 51"/>
          <p:cNvSpPr txBox="1"/>
          <p:nvPr/>
        </p:nvSpPr>
        <p:spPr>
          <a:xfrm>
            <a:off x="6660232" y="2867690"/>
            <a:ext cx="1626757"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srgbClr val="826300"/>
                </a:solidFill>
                <a:latin typeface="Times New Roman" pitchFamily="18" charset="0"/>
                <a:cs typeface="Times New Roman" pitchFamily="18" charset="0"/>
              </a:rPr>
              <a:t>服务信息</a:t>
            </a:r>
            <a:endParaRPr lang="zh-CN" altLang="en-US" sz="2000" dirty="0">
              <a:solidFill>
                <a:srgbClr val="826300"/>
              </a:solidFill>
              <a:latin typeface="Times New Roman" pitchFamily="18" charset="0"/>
              <a:cs typeface="Times New Roman" pitchFamily="18" charset="0"/>
            </a:endParaRPr>
          </a:p>
        </p:txBody>
      </p:sp>
      <p:sp>
        <p:nvSpPr>
          <p:cNvPr id="53" name="TextBox 52"/>
          <p:cNvSpPr txBox="1"/>
          <p:nvPr/>
        </p:nvSpPr>
        <p:spPr>
          <a:xfrm>
            <a:off x="6718777" y="3409836"/>
            <a:ext cx="1633727" cy="523220"/>
          </a:xfrm>
          <a:prstGeom prst="rect">
            <a:avLst/>
          </a:prstGeom>
          <a:noFill/>
        </p:spPr>
        <p:txBody>
          <a:bodyPr wrap="square" rtlCol="0">
            <a:spAutoFit/>
          </a:bodyPr>
          <a:lstStyle/>
          <a:p>
            <a:pPr>
              <a:defRPr/>
            </a:pPr>
            <a:r>
              <a:rPr lang="zh-CN" altLang="en-US" sz="1400" kern="0" dirty="0" smtClean="0">
                <a:solidFill>
                  <a:sysClr val="windowText" lastClr="000000">
                    <a:lumMod val="75000"/>
                    <a:lumOff val="25000"/>
                  </a:sysClr>
                </a:solidFill>
                <a:latin typeface="Arial" pitchFamily="34" charset="0"/>
                <a:ea typeface="微软雅黑" pitchFamily="34" charset="-122"/>
                <a:cs typeface="Arial" pitchFamily="34" charset="0"/>
              </a:rPr>
              <a:t>信息源</a:t>
            </a:r>
            <a:endParaRPr lang="en-US" altLang="zh-CN" sz="1400"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sz="1400" kern="0" dirty="0">
                <a:solidFill>
                  <a:sysClr val="windowText" lastClr="000000">
                    <a:lumMod val="75000"/>
                    <a:lumOff val="25000"/>
                  </a:sysClr>
                </a:solidFill>
                <a:latin typeface="Arial" pitchFamily="34" charset="0"/>
                <a:ea typeface="微软雅黑" pitchFamily="34" charset="-122"/>
                <a:cs typeface="Arial" pitchFamily="34" charset="0"/>
              </a:rPr>
              <a:t>技术员</a:t>
            </a:r>
            <a:endParaRPr lang="en-US" altLang="zh-CN" sz="1400" kern="0" dirty="0">
              <a:solidFill>
                <a:sysClr val="windowText" lastClr="000000">
                  <a:lumMod val="75000"/>
                  <a:lumOff val="25000"/>
                </a:sysClr>
              </a:solidFill>
              <a:latin typeface="Arial" pitchFamily="34" charset="0"/>
              <a:ea typeface="微软雅黑" pitchFamily="34" charset="-122"/>
              <a:cs typeface="Arial" pitchFamily="34" charset="0"/>
            </a:endParaRPr>
          </a:p>
        </p:txBody>
      </p:sp>
      <p:cxnSp>
        <p:nvCxnSpPr>
          <p:cNvPr id="54" name="直接连接符 53"/>
          <p:cNvCxnSpPr/>
          <p:nvPr/>
        </p:nvCxnSpPr>
        <p:spPr>
          <a:xfrm>
            <a:off x="6790785" y="3294157"/>
            <a:ext cx="1512168" cy="0"/>
          </a:xfrm>
          <a:prstGeom prst="line">
            <a:avLst/>
          </a:prstGeom>
          <a:noFill/>
          <a:ln w="9525" cap="flat" cmpd="sng" algn="ctr">
            <a:solidFill>
              <a:sysClr val="windowText" lastClr="000000">
                <a:lumMod val="65000"/>
                <a:lumOff val="35000"/>
              </a:sysClr>
            </a:solidFill>
            <a:prstDash val="solid"/>
          </a:ln>
          <a:effectLst/>
        </p:spPr>
      </p:cxnSp>
      <p:sp>
        <p:nvSpPr>
          <p:cNvPr id="55" name="TextBox 54"/>
          <p:cNvSpPr txBox="1"/>
          <p:nvPr/>
        </p:nvSpPr>
        <p:spPr>
          <a:xfrm>
            <a:off x="170803" y="4697849"/>
            <a:ext cx="3659965" cy="584775"/>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zh-CN" altLang="en-US" sz="3200" kern="0" dirty="0" smtClean="0">
                <a:solidFill>
                  <a:srgbClr val="72602C"/>
                </a:solidFill>
                <a:latin typeface="Times New Roman" pitchFamily="18" charset="0"/>
                <a:cs typeface="Times New Roman" pitchFamily="18" charset="0"/>
              </a:rPr>
              <a:t>服务的四个重点</a:t>
            </a:r>
            <a:endParaRPr lang="zh-CN" altLang="en-US" sz="3200" kern="0" dirty="0">
              <a:solidFill>
                <a:srgbClr val="72602C"/>
              </a:solidFill>
              <a:latin typeface="Times New Roman" pitchFamily="18" charset="0"/>
              <a:cs typeface="Times New Roman" pitchFamily="18" charset="0"/>
            </a:endParaRPr>
          </a:p>
        </p:txBody>
      </p:sp>
    </p:spTree>
    <p:extLst>
      <p:ext uri="{BB962C8B-B14F-4D97-AF65-F5344CB8AC3E}">
        <p14:creationId xmlns:p14="http://schemas.microsoft.com/office/powerpoint/2010/main" val="266462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795" y="394517"/>
            <a:ext cx="3035557" cy="3035557"/>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704795" y="3391554"/>
            <a:ext cx="3035557" cy="3035557"/>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74095" y="394514"/>
            <a:ext cx="3035557" cy="3035557"/>
          </a:xfrm>
          <a:prstGeom prst="rect">
            <a:avLst/>
          </a:pr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674095" y="3391551"/>
            <a:ext cx="3035557" cy="3035557"/>
          </a:xfrm>
          <a:prstGeom prst="rect">
            <a:avLst/>
          </a:prstGeom>
        </p:spPr>
      </p:pic>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7" r="7205" b="57679"/>
          <a:stretch/>
        </p:blipFill>
        <p:spPr bwMode="auto">
          <a:xfrm rot="10800000" flipH="1">
            <a:off x="1619672" y="394515"/>
            <a:ext cx="5688632" cy="1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7" r="7205" b="57679"/>
          <a:stretch/>
        </p:blipFill>
        <p:spPr bwMode="auto">
          <a:xfrm rot="10800000" flipH="1" flipV="1">
            <a:off x="1691680" y="6299170"/>
            <a:ext cx="5688632" cy="1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7" r="7205" b="57679"/>
          <a:stretch/>
        </p:blipFill>
        <p:spPr bwMode="auto">
          <a:xfrm rot="16200000" flipH="1" flipV="1">
            <a:off x="-1102849" y="2924540"/>
            <a:ext cx="5688632" cy="1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7" r="7205" b="57679"/>
          <a:stretch/>
        </p:blipFill>
        <p:spPr bwMode="auto">
          <a:xfrm rot="5400000" flipV="1">
            <a:off x="4829103" y="3000765"/>
            <a:ext cx="5688632" cy="1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419872" y="2867452"/>
            <a:ext cx="2604263" cy="880241"/>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80000"/>
              </a:lnSpc>
              <a:defRPr/>
            </a:pPr>
            <a:r>
              <a:rPr lang="zh-CN" altLang="en-US" sz="3200" kern="0" dirty="0" smtClean="0">
                <a:solidFill>
                  <a:srgbClr val="72602C"/>
                </a:solidFill>
                <a:latin typeface="Times New Roman" pitchFamily="18" charset="0"/>
                <a:cs typeface="Times New Roman" pitchFamily="18" charset="0"/>
              </a:rPr>
              <a:t>行业协会商会制度建设</a:t>
            </a:r>
            <a:endParaRPr lang="zh-CN" altLang="en-US" sz="3200" kern="0" dirty="0">
              <a:solidFill>
                <a:srgbClr val="72602C"/>
              </a:solidFill>
              <a:latin typeface="Times New Roman" pitchFamily="18" charset="0"/>
              <a:cs typeface="Times New Roman" pitchFamily="18" charset="0"/>
            </a:endParaRPr>
          </a:p>
        </p:txBody>
      </p:sp>
      <p:sp>
        <p:nvSpPr>
          <p:cNvPr id="28" name="TextBox 27"/>
          <p:cNvSpPr txBox="1"/>
          <p:nvPr/>
        </p:nvSpPr>
        <p:spPr>
          <a:xfrm>
            <a:off x="1924850" y="2420888"/>
            <a:ext cx="1008112" cy="63402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80000"/>
              </a:lnSpc>
              <a:defRPr/>
            </a:pPr>
            <a:r>
              <a:rPr lang="en-US" altLang="zh-CN" sz="4400" kern="0" dirty="0" smtClean="0">
                <a:solidFill>
                  <a:sysClr val="window" lastClr="FFFFFF"/>
                </a:solidFill>
                <a:latin typeface="Times New Roman" pitchFamily="18" charset="0"/>
                <a:cs typeface="Times New Roman" pitchFamily="18" charset="0"/>
              </a:rPr>
              <a:t>02</a:t>
            </a:r>
            <a:endParaRPr lang="zh-CN" altLang="en-US" sz="4400" kern="0" dirty="0">
              <a:solidFill>
                <a:sysClr val="window" lastClr="FFFFFF"/>
              </a:solidFill>
              <a:latin typeface="Times New Roman" pitchFamily="18" charset="0"/>
              <a:cs typeface="Times New Roman" pitchFamily="18" charset="0"/>
            </a:endParaRPr>
          </a:p>
        </p:txBody>
      </p:sp>
      <p:sp>
        <p:nvSpPr>
          <p:cNvPr id="29" name="TextBox 28"/>
          <p:cNvSpPr txBox="1"/>
          <p:nvPr/>
        </p:nvSpPr>
        <p:spPr>
          <a:xfrm>
            <a:off x="1763687" y="2993209"/>
            <a:ext cx="1428185" cy="1169551"/>
          </a:xfrm>
          <a:prstGeom prst="rect">
            <a:avLst/>
          </a:prstGeom>
          <a:noFill/>
        </p:spPr>
        <p:txBody>
          <a:bodyPr wrap="square" rtlCol="0">
            <a:spAutoFit/>
          </a:bodyPr>
          <a:lstStyle/>
          <a:p>
            <a:pPr>
              <a:defRPr/>
            </a:pPr>
            <a:r>
              <a:rPr lang="zh-CN" altLang="en-US" sz="1400" kern="0" dirty="0" smtClean="0">
                <a:solidFill>
                  <a:sysClr val="window" lastClr="FFFFFF"/>
                </a:solidFill>
                <a:latin typeface="Arial" pitchFamily="34" charset="0"/>
                <a:ea typeface="微软雅黑" pitchFamily="34" charset="-122"/>
                <a:cs typeface="Arial" pitchFamily="34" charset="0"/>
              </a:rPr>
              <a:t>负责人</a:t>
            </a:r>
            <a:r>
              <a:rPr lang="zh-CN" altLang="en-US" sz="1400" kern="0" dirty="0">
                <a:solidFill>
                  <a:sysClr val="window" lastClr="FFFFFF"/>
                </a:solidFill>
                <a:latin typeface="Arial" pitchFamily="34" charset="0"/>
                <a:ea typeface="微软雅黑" pitchFamily="34" charset="-122"/>
                <a:cs typeface="Arial" pitchFamily="34" charset="0"/>
              </a:rPr>
              <a:t>人选审核制度、协会商会主要</a:t>
            </a:r>
          </a:p>
          <a:p>
            <a:pPr>
              <a:defRPr/>
            </a:pPr>
            <a:r>
              <a:rPr lang="zh-CN" altLang="en-US" sz="1400" kern="0" dirty="0">
                <a:solidFill>
                  <a:sysClr val="window" lastClr="FFFFFF"/>
                </a:solidFill>
                <a:latin typeface="Arial" pitchFamily="34" charset="0"/>
                <a:ea typeface="微软雅黑" pitchFamily="34" charset="-122"/>
                <a:cs typeface="Arial" pitchFamily="34" charset="0"/>
              </a:rPr>
              <a:t>负责人工作报告制度</a:t>
            </a:r>
            <a:endParaRPr lang="en-US" altLang="zh-CN" sz="1400" kern="0" dirty="0">
              <a:solidFill>
                <a:sysClr val="window" lastClr="FFFFFF"/>
              </a:solidFill>
              <a:latin typeface="Arial" pitchFamily="34" charset="0"/>
              <a:ea typeface="微软雅黑" pitchFamily="34" charset="-122"/>
              <a:cs typeface="Arial" pitchFamily="34" charset="0"/>
            </a:endParaRPr>
          </a:p>
        </p:txBody>
      </p:sp>
      <p:sp>
        <p:nvSpPr>
          <p:cNvPr id="30" name="TextBox 29"/>
          <p:cNvSpPr txBox="1"/>
          <p:nvPr/>
        </p:nvSpPr>
        <p:spPr>
          <a:xfrm>
            <a:off x="6502298" y="2420888"/>
            <a:ext cx="1008112" cy="63402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80000"/>
              </a:lnSpc>
              <a:defRPr/>
            </a:pPr>
            <a:r>
              <a:rPr lang="en-US" altLang="zh-CN" sz="4400" kern="0" dirty="0" smtClean="0">
                <a:solidFill>
                  <a:sysClr val="window" lastClr="FFFFFF"/>
                </a:solidFill>
                <a:latin typeface="Times New Roman" pitchFamily="18" charset="0"/>
                <a:cs typeface="Times New Roman" pitchFamily="18" charset="0"/>
              </a:rPr>
              <a:t>04</a:t>
            </a:r>
            <a:endParaRPr lang="zh-CN" altLang="en-US" sz="4400" kern="0" dirty="0">
              <a:solidFill>
                <a:sysClr val="window" lastClr="FFFFFF"/>
              </a:solidFill>
              <a:latin typeface="Times New Roman" pitchFamily="18" charset="0"/>
              <a:cs typeface="Times New Roman" pitchFamily="18" charset="0"/>
            </a:endParaRPr>
          </a:p>
        </p:txBody>
      </p:sp>
      <p:sp>
        <p:nvSpPr>
          <p:cNvPr id="31" name="TextBox 30"/>
          <p:cNvSpPr txBox="1"/>
          <p:nvPr/>
        </p:nvSpPr>
        <p:spPr>
          <a:xfrm>
            <a:off x="6372200" y="2993209"/>
            <a:ext cx="1296144" cy="738664"/>
          </a:xfrm>
          <a:prstGeom prst="rect">
            <a:avLst/>
          </a:prstGeom>
          <a:noFill/>
        </p:spPr>
        <p:txBody>
          <a:bodyPr wrap="square" rtlCol="0">
            <a:spAutoFit/>
          </a:bodyPr>
          <a:lstStyle/>
          <a:p>
            <a:pPr>
              <a:defRPr/>
            </a:pPr>
            <a:r>
              <a:rPr lang="zh-CN" altLang="en-US" sz="1400" kern="0" dirty="0" smtClean="0">
                <a:solidFill>
                  <a:sysClr val="window" lastClr="FFFFFF"/>
                </a:solidFill>
                <a:latin typeface="Arial" pitchFamily="34" charset="0"/>
                <a:ea typeface="微软雅黑" pitchFamily="34" charset="-122"/>
                <a:cs typeface="Arial" pitchFamily="34" charset="0"/>
              </a:rPr>
              <a:t>探索</a:t>
            </a:r>
            <a:r>
              <a:rPr lang="zh-CN" altLang="en-US" sz="1400" kern="0" dirty="0">
                <a:solidFill>
                  <a:sysClr val="window" lastClr="FFFFFF"/>
                </a:solidFill>
                <a:latin typeface="Arial" pitchFamily="34" charset="0"/>
                <a:ea typeface="微软雅黑" pitchFamily="34" charset="-122"/>
                <a:cs typeface="Arial" pitchFamily="34" charset="0"/>
              </a:rPr>
              <a:t>实行理事长（会长）轮值制</a:t>
            </a:r>
            <a:r>
              <a:rPr lang="en-US" altLang="zh-CN" sz="1400" kern="0" dirty="0" smtClean="0">
                <a:solidFill>
                  <a:sysClr val="window" lastClr="FFFFFF"/>
                </a:solidFill>
                <a:latin typeface="Arial" pitchFamily="34" charset="0"/>
                <a:ea typeface="微软雅黑" pitchFamily="34" charset="-122"/>
                <a:cs typeface="Arial" pitchFamily="34" charset="0"/>
              </a:rPr>
              <a:t>. </a:t>
            </a:r>
            <a:endParaRPr lang="en-US" altLang="zh-CN" sz="1400" kern="0" dirty="0">
              <a:solidFill>
                <a:sysClr val="window" lastClr="FFFFFF"/>
              </a:solidFill>
              <a:latin typeface="Arial" pitchFamily="34" charset="0"/>
              <a:ea typeface="微软雅黑" pitchFamily="34" charset="-122"/>
              <a:cs typeface="Arial" pitchFamily="34" charset="0"/>
            </a:endParaRPr>
          </a:p>
        </p:txBody>
      </p:sp>
      <p:sp>
        <p:nvSpPr>
          <p:cNvPr id="32" name="TextBox 31"/>
          <p:cNvSpPr txBox="1"/>
          <p:nvPr/>
        </p:nvSpPr>
        <p:spPr>
          <a:xfrm>
            <a:off x="3347864" y="692696"/>
            <a:ext cx="864096" cy="63402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80000"/>
              </a:lnSpc>
              <a:defRPr/>
            </a:pPr>
            <a:r>
              <a:rPr lang="en-US" altLang="zh-CN" sz="4400" kern="0" dirty="0" smtClean="0">
                <a:solidFill>
                  <a:sysClr val="window" lastClr="FFFFFF"/>
                </a:solidFill>
                <a:latin typeface="Times New Roman" pitchFamily="18" charset="0"/>
                <a:cs typeface="Times New Roman" pitchFamily="18" charset="0"/>
              </a:rPr>
              <a:t>01</a:t>
            </a:r>
            <a:endParaRPr lang="zh-CN" altLang="en-US" sz="4400" kern="0" dirty="0">
              <a:solidFill>
                <a:sysClr val="window" lastClr="FFFFFF"/>
              </a:solidFill>
              <a:latin typeface="Times New Roman" pitchFamily="18" charset="0"/>
              <a:cs typeface="Times New Roman" pitchFamily="18" charset="0"/>
            </a:endParaRPr>
          </a:p>
        </p:txBody>
      </p:sp>
      <p:sp>
        <p:nvSpPr>
          <p:cNvPr id="33" name="TextBox 32"/>
          <p:cNvSpPr txBox="1"/>
          <p:nvPr/>
        </p:nvSpPr>
        <p:spPr>
          <a:xfrm>
            <a:off x="4067944" y="530677"/>
            <a:ext cx="1924286" cy="1169551"/>
          </a:xfrm>
          <a:prstGeom prst="rect">
            <a:avLst/>
          </a:prstGeom>
          <a:noFill/>
        </p:spPr>
        <p:txBody>
          <a:bodyPr wrap="square" rtlCol="0">
            <a:spAutoFit/>
          </a:bodyPr>
          <a:lstStyle/>
          <a:p>
            <a:pPr>
              <a:defRPr/>
            </a:pPr>
            <a:r>
              <a:rPr lang="zh-CN" altLang="en-US" sz="1400" kern="0" dirty="0">
                <a:solidFill>
                  <a:sysClr val="windowText" lastClr="000000">
                    <a:lumMod val="75000"/>
                    <a:lumOff val="25000"/>
                  </a:sysClr>
                </a:solidFill>
                <a:latin typeface="Arial" pitchFamily="34" charset="0"/>
                <a:ea typeface="微软雅黑" pitchFamily="34" charset="-122"/>
                <a:cs typeface="Arial" pitchFamily="34" charset="0"/>
              </a:rPr>
              <a:t>会员</a:t>
            </a:r>
            <a:r>
              <a:rPr lang="zh-CN" altLang="en-US" sz="1400" kern="0" dirty="0" smtClean="0">
                <a:solidFill>
                  <a:sysClr val="windowText" lastClr="000000">
                    <a:lumMod val="75000"/>
                    <a:lumOff val="25000"/>
                  </a:sysClr>
                </a:solidFill>
                <a:latin typeface="Arial" pitchFamily="34" charset="0"/>
                <a:ea typeface="微软雅黑" pitchFamily="34" charset="-122"/>
                <a:cs typeface="Arial" pitchFamily="34" charset="0"/>
              </a:rPr>
              <a:t>大会</a:t>
            </a:r>
            <a:r>
              <a:rPr lang="zh-CN" altLang="en-US" sz="1400" kern="0" dirty="0">
                <a:solidFill>
                  <a:sysClr val="windowText" lastClr="000000">
                    <a:lumMod val="75000"/>
                    <a:lumOff val="25000"/>
                  </a:sysClr>
                </a:solidFill>
                <a:latin typeface="Arial" pitchFamily="34" charset="0"/>
                <a:ea typeface="微软雅黑" pitchFamily="34" charset="-122"/>
                <a:cs typeface="Arial" pitchFamily="34" charset="0"/>
              </a:rPr>
              <a:t>（会员代表大会）制度、理事会（常务理事会）制度、</a:t>
            </a:r>
            <a:r>
              <a:rPr lang="zh-CN" altLang="en-US" sz="1400" kern="0" dirty="0" smtClean="0">
                <a:solidFill>
                  <a:sysClr val="windowText" lastClr="000000">
                    <a:lumMod val="75000"/>
                    <a:lumOff val="25000"/>
                  </a:sysClr>
                </a:solidFill>
                <a:latin typeface="Arial" pitchFamily="34" charset="0"/>
                <a:ea typeface="微软雅黑" pitchFamily="34" charset="-122"/>
                <a:cs typeface="Arial" pitchFamily="34" charset="0"/>
              </a:rPr>
              <a:t>内部监事会</a:t>
            </a:r>
            <a:r>
              <a:rPr lang="zh-CN" altLang="en-US" sz="1400" kern="0" dirty="0">
                <a:solidFill>
                  <a:sysClr val="windowText" lastClr="000000">
                    <a:lumMod val="75000"/>
                    <a:lumOff val="25000"/>
                  </a:sysClr>
                </a:solidFill>
                <a:latin typeface="Arial" pitchFamily="34" charset="0"/>
                <a:ea typeface="微软雅黑" pitchFamily="34" charset="-122"/>
                <a:cs typeface="Arial" pitchFamily="34" charset="0"/>
              </a:rPr>
              <a:t>（监事）制度</a:t>
            </a:r>
            <a:endParaRPr lang="en-US" altLang="zh-CN" sz="14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34" name="TextBox 33"/>
          <p:cNvSpPr txBox="1"/>
          <p:nvPr/>
        </p:nvSpPr>
        <p:spPr>
          <a:xfrm>
            <a:off x="3347864" y="5391219"/>
            <a:ext cx="864096" cy="63402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80000"/>
              </a:lnSpc>
              <a:defRPr/>
            </a:pPr>
            <a:r>
              <a:rPr lang="en-US" altLang="zh-CN" sz="4400" kern="0" dirty="0" smtClean="0">
                <a:solidFill>
                  <a:sysClr val="window" lastClr="FFFFFF"/>
                </a:solidFill>
                <a:latin typeface="Times New Roman" pitchFamily="18" charset="0"/>
                <a:cs typeface="Times New Roman" pitchFamily="18" charset="0"/>
              </a:rPr>
              <a:t>03</a:t>
            </a:r>
            <a:endParaRPr lang="zh-CN" altLang="en-US" sz="4400" kern="0" dirty="0">
              <a:solidFill>
                <a:sysClr val="window" lastClr="FFFFFF"/>
              </a:solidFill>
              <a:latin typeface="Times New Roman" pitchFamily="18" charset="0"/>
              <a:cs typeface="Times New Roman" pitchFamily="18" charset="0"/>
            </a:endParaRPr>
          </a:p>
        </p:txBody>
      </p:sp>
      <p:sp>
        <p:nvSpPr>
          <p:cNvPr id="35" name="TextBox 34"/>
          <p:cNvSpPr txBox="1"/>
          <p:nvPr/>
        </p:nvSpPr>
        <p:spPr>
          <a:xfrm>
            <a:off x="4067944" y="5229200"/>
            <a:ext cx="1924286" cy="954107"/>
          </a:xfrm>
          <a:prstGeom prst="rect">
            <a:avLst/>
          </a:prstGeom>
          <a:noFill/>
        </p:spPr>
        <p:txBody>
          <a:bodyPr wrap="square" rtlCol="0">
            <a:spAutoFit/>
          </a:bodyPr>
          <a:lstStyle/>
          <a:p>
            <a:pPr>
              <a:defRPr/>
            </a:pPr>
            <a:r>
              <a:rPr lang="zh-CN" altLang="en-US" sz="1400" kern="0" dirty="0" smtClean="0">
                <a:solidFill>
                  <a:sysClr val="windowText" lastClr="000000">
                    <a:lumMod val="75000"/>
                    <a:lumOff val="25000"/>
                  </a:sysClr>
                </a:solidFill>
                <a:latin typeface="Arial" pitchFamily="34" charset="0"/>
                <a:ea typeface="微软雅黑" pitchFamily="34" charset="-122"/>
                <a:cs typeface="Arial" pitchFamily="34" charset="0"/>
              </a:rPr>
              <a:t>推行</a:t>
            </a:r>
            <a:r>
              <a:rPr lang="zh-CN" altLang="en-US" sz="1400" kern="0" dirty="0">
                <a:solidFill>
                  <a:sysClr val="windowText" lastClr="000000">
                    <a:lumMod val="75000"/>
                    <a:lumOff val="25000"/>
                  </a:sysClr>
                </a:solidFill>
                <a:latin typeface="Arial" pitchFamily="34" charset="0"/>
                <a:ea typeface="微软雅黑" pitchFamily="34" charset="-122"/>
                <a:cs typeface="Arial" pitchFamily="34" charset="0"/>
              </a:rPr>
              <a:t>秘书长聘任制、建立协会商会民主协商和内部矛盾调</a:t>
            </a:r>
          </a:p>
          <a:p>
            <a:pPr>
              <a:defRPr/>
            </a:pPr>
            <a:r>
              <a:rPr lang="zh-CN" altLang="en-US" sz="1400" kern="0" dirty="0">
                <a:solidFill>
                  <a:sysClr val="windowText" lastClr="000000">
                    <a:lumMod val="75000"/>
                    <a:lumOff val="25000"/>
                  </a:sysClr>
                </a:solidFill>
                <a:latin typeface="Arial" pitchFamily="34" charset="0"/>
                <a:ea typeface="微软雅黑" pitchFamily="34" charset="-122"/>
                <a:cs typeface="Arial" pitchFamily="34" charset="0"/>
              </a:rPr>
              <a:t>解制度</a:t>
            </a:r>
            <a:endParaRPr lang="en-US" altLang="zh-CN" sz="14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88495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404664"/>
            <a:ext cx="5215222" cy="5225388"/>
          </a:xfrm>
          <a:prstGeom prst="rect">
            <a:avLst/>
          </a:prstGeom>
        </p:spPr>
      </p:pic>
      <p:sp>
        <p:nvSpPr>
          <p:cNvPr id="5" name="TextBox 4"/>
          <p:cNvSpPr txBox="1"/>
          <p:nvPr/>
        </p:nvSpPr>
        <p:spPr>
          <a:xfrm>
            <a:off x="2482900" y="2564904"/>
            <a:ext cx="1041627"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4800" dirty="0" smtClean="0">
                <a:solidFill>
                  <a:prstClr val="black">
                    <a:lumMod val="75000"/>
                    <a:lumOff val="25000"/>
                  </a:prstClr>
                </a:solidFill>
              </a:rPr>
              <a:t>01</a:t>
            </a:r>
            <a:endParaRPr lang="zh-CN" altLang="en-US" sz="4800" dirty="0">
              <a:solidFill>
                <a:prstClr val="black">
                  <a:lumMod val="75000"/>
                  <a:lumOff val="25000"/>
                </a:prstClr>
              </a:solidFill>
            </a:endParaRPr>
          </a:p>
        </p:txBody>
      </p:sp>
      <p:sp>
        <p:nvSpPr>
          <p:cNvPr id="6" name="TextBox 5"/>
          <p:cNvSpPr txBox="1"/>
          <p:nvPr/>
        </p:nvSpPr>
        <p:spPr>
          <a:xfrm>
            <a:off x="2482900" y="3127320"/>
            <a:ext cx="1007516"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prstClr val="black">
                    <a:lumMod val="65000"/>
                    <a:lumOff val="35000"/>
                  </a:prstClr>
                </a:solidFill>
              </a:rPr>
              <a:t>整合能力</a:t>
            </a:r>
            <a:endParaRPr lang="zh-CN" altLang="en-US" sz="2000" dirty="0">
              <a:solidFill>
                <a:prstClr val="black">
                  <a:lumMod val="65000"/>
                  <a:lumOff val="35000"/>
                </a:prstClr>
              </a:solidFill>
            </a:endParaRPr>
          </a:p>
        </p:txBody>
      </p:sp>
      <p:sp>
        <p:nvSpPr>
          <p:cNvPr id="7" name="TextBox 6"/>
          <p:cNvSpPr txBox="1"/>
          <p:nvPr/>
        </p:nvSpPr>
        <p:spPr>
          <a:xfrm>
            <a:off x="3994501" y="1056504"/>
            <a:ext cx="1041627"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4800" dirty="0" smtClean="0">
                <a:solidFill>
                  <a:prstClr val="black">
                    <a:lumMod val="75000"/>
                    <a:lumOff val="25000"/>
                  </a:prstClr>
                </a:solidFill>
              </a:rPr>
              <a:t>02</a:t>
            </a:r>
            <a:endParaRPr lang="zh-CN" altLang="en-US" sz="4800" dirty="0">
              <a:solidFill>
                <a:prstClr val="black">
                  <a:lumMod val="75000"/>
                  <a:lumOff val="25000"/>
                </a:prstClr>
              </a:solidFill>
            </a:endParaRPr>
          </a:p>
        </p:txBody>
      </p:sp>
      <p:sp>
        <p:nvSpPr>
          <p:cNvPr id="8" name="TextBox 7"/>
          <p:cNvSpPr txBox="1"/>
          <p:nvPr/>
        </p:nvSpPr>
        <p:spPr>
          <a:xfrm>
            <a:off x="3994501" y="1618920"/>
            <a:ext cx="1007516"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prstClr val="black">
                    <a:lumMod val="65000"/>
                    <a:lumOff val="35000"/>
                  </a:prstClr>
                </a:solidFill>
              </a:rPr>
              <a:t>沟通能力</a:t>
            </a:r>
            <a:endParaRPr lang="zh-CN" altLang="en-US" sz="2000" dirty="0">
              <a:solidFill>
                <a:prstClr val="black">
                  <a:lumMod val="65000"/>
                  <a:lumOff val="35000"/>
                </a:prstClr>
              </a:solidFill>
            </a:endParaRPr>
          </a:p>
        </p:txBody>
      </p:sp>
      <p:sp>
        <p:nvSpPr>
          <p:cNvPr id="9" name="TextBox 8"/>
          <p:cNvSpPr txBox="1"/>
          <p:nvPr/>
        </p:nvSpPr>
        <p:spPr>
          <a:xfrm>
            <a:off x="5480662" y="2558741"/>
            <a:ext cx="1041627"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4800" dirty="0" smtClean="0">
                <a:solidFill>
                  <a:prstClr val="black">
                    <a:lumMod val="75000"/>
                    <a:lumOff val="25000"/>
                  </a:prstClr>
                </a:solidFill>
              </a:rPr>
              <a:t>03</a:t>
            </a:r>
            <a:endParaRPr lang="zh-CN" altLang="en-US" sz="4800" dirty="0">
              <a:solidFill>
                <a:prstClr val="black">
                  <a:lumMod val="75000"/>
                  <a:lumOff val="25000"/>
                </a:prstClr>
              </a:solidFill>
            </a:endParaRPr>
          </a:p>
        </p:txBody>
      </p:sp>
      <p:sp>
        <p:nvSpPr>
          <p:cNvPr id="10" name="TextBox 9"/>
          <p:cNvSpPr txBox="1"/>
          <p:nvPr/>
        </p:nvSpPr>
        <p:spPr>
          <a:xfrm>
            <a:off x="5480662" y="3121157"/>
            <a:ext cx="1007516"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prstClr val="black">
                    <a:lumMod val="65000"/>
                    <a:lumOff val="35000"/>
                  </a:prstClr>
                </a:solidFill>
              </a:rPr>
              <a:t>协调能力</a:t>
            </a:r>
            <a:endParaRPr lang="zh-CN" altLang="en-US" sz="2000" dirty="0">
              <a:solidFill>
                <a:prstClr val="black">
                  <a:lumMod val="65000"/>
                  <a:lumOff val="35000"/>
                </a:prstClr>
              </a:solidFill>
            </a:endParaRPr>
          </a:p>
        </p:txBody>
      </p:sp>
      <p:sp>
        <p:nvSpPr>
          <p:cNvPr id="11" name="TextBox 10"/>
          <p:cNvSpPr txBox="1"/>
          <p:nvPr/>
        </p:nvSpPr>
        <p:spPr>
          <a:xfrm>
            <a:off x="3984746" y="4077072"/>
            <a:ext cx="1041627"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4800" dirty="0" smtClean="0">
                <a:solidFill>
                  <a:prstClr val="black">
                    <a:lumMod val="75000"/>
                    <a:lumOff val="25000"/>
                  </a:prstClr>
                </a:solidFill>
              </a:rPr>
              <a:t>04</a:t>
            </a:r>
            <a:endParaRPr lang="zh-CN" altLang="en-US" sz="4800" dirty="0">
              <a:solidFill>
                <a:prstClr val="black">
                  <a:lumMod val="75000"/>
                  <a:lumOff val="25000"/>
                </a:prstClr>
              </a:solidFill>
            </a:endParaRPr>
          </a:p>
        </p:txBody>
      </p:sp>
      <p:sp>
        <p:nvSpPr>
          <p:cNvPr id="12" name="TextBox 11"/>
          <p:cNvSpPr txBox="1"/>
          <p:nvPr/>
        </p:nvSpPr>
        <p:spPr>
          <a:xfrm>
            <a:off x="3984746" y="4639488"/>
            <a:ext cx="1007516"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dirty="0" smtClean="0">
                <a:solidFill>
                  <a:prstClr val="black">
                    <a:lumMod val="65000"/>
                    <a:lumOff val="35000"/>
                  </a:prstClr>
                </a:solidFill>
              </a:rPr>
              <a:t>创新能力</a:t>
            </a:r>
            <a:endParaRPr lang="zh-CN" altLang="en-US" sz="2000" dirty="0">
              <a:solidFill>
                <a:prstClr val="black">
                  <a:lumMod val="65000"/>
                  <a:lumOff val="35000"/>
                </a:prstClr>
              </a:solidFill>
            </a:endParaRPr>
          </a:p>
        </p:txBody>
      </p:sp>
      <p:sp>
        <p:nvSpPr>
          <p:cNvPr id="13" name="TextBox 12"/>
          <p:cNvSpPr txBox="1"/>
          <p:nvPr/>
        </p:nvSpPr>
        <p:spPr>
          <a:xfrm>
            <a:off x="539552" y="2404045"/>
            <a:ext cx="1296144" cy="738664"/>
          </a:xfrm>
          <a:prstGeom prst="rect">
            <a:avLst/>
          </a:prstGeom>
          <a:noFill/>
        </p:spPr>
        <p:txBody>
          <a:bodyPr wrap="square" rtlCol="0">
            <a:spAutoFit/>
          </a:bodyPr>
          <a:lstStyle/>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整合社会资源</a:t>
            </a:r>
            <a:endParaRPr lang="en-US" altLang="zh-CN" sz="1400" kern="0" dirty="0" smtClean="0">
              <a:solidFill>
                <a:prstClr val="black">
                  <a:lumMod val="75000"/>
                  <a:lumOff val="25000"/>
                </a:prstClr>
              </a:solidFill>
              <a:latin typeface="Arial" pitchFamily="34" charset="0"/>
              <a:ea typeface="微软雅黑" pitchFamily="34" charset="-122"/>
              <a:cs typeface="Arial" pitchFamily="34" charset="0"/>
            </a:endParaRPr>
          </a:p>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整合企业成员</a:t>
            </a:r>
            <a:endParaRPr lang="en-US" altLang="zh-CN" sz="1400" kern="0" dirty="0" smtClean="0">
              <a:solidFill>
                <a:prstClr val="black">
                  <a:lumMod val="75000"/>
                  <a:lumOff val="25000"/>
                </a:prstClr>
              </a:solidFill>
              <a:latin typeface="Arial" pitchFamily="34" charset="0"/>
              <a:ea typeface="微软雅黑" pitchFamily="34" charset="-122"/>
              <a:cs typeface="Arial" pitchFamily="34" charset="0"/>
            </a:endParaRPr>
          </a:p>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整合制度体系</a:t>
            </a:r>
            <a:endParaRPr lang="en-US" altLang="zh-CN" sz="1400" kern="0" dirty="0">
              <a:solidFill>
                <a:prstClr val="black">
                  <a:lumMod val="75000"/>
                  <a:lumOff val="25000"/>
                </a:prstClr>
              </a:solidFill>
              <a:latin typeface="Arial" pitchFamily="34" charset="0"/>
              <a:ea typeface="微软雅黑" pitchFamily="34" charset="-122"/>
              <a:cs typeface="Arial" pitchFamily="34" charset="0"/>
            </a:endParaRPr>
          </a:p>
        </p:txBody>
      </p:sp>
      <p:sp>
        <p:nvSpPr>
          <p:cNvPr id="14" name="TextBox 13"/>
          <p:cNvSpPr txBox="1"/>
          <p:nvPr/>
        </p:nvSpPr>
        <p:spPr>
          <a:xfrm>
            <a:off x="7122926" y="2392436"/>
            <a:ext cx="1296144" cy="738664"/>
          </a:xfrm>
          <a:prstGeom prst="rect">
            <a:avLst/>
          </a:prstGeom>
          <a:noFill/>
        </p:spPr>
        <p:txBody>
          <a:bodyPr wrap="square" rtlCol="0">
            <a:spAutoFit/>
          </a:bodyPr>
          <a:lstStyle/>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协调利益</a:t>
            </a:r>
            <a:endParaRPr lang="en-US" altLang="zh-CN" sz="1400" kern="0" dirty="0" smtClean="0">
              <a:solidFill>
                <a:prstClr val="black">
                  <a:lumMod val="75000"/>
                  <a:lumOff val="25000"/>
                </a:prstClr>
              </a:solidFill>
              <a:latin typeface="Arial" pitchFamily="34" charset="0"/>
              <a:ea typeface="微软雅黑" pitchFamily="34" charset="-122"/>
              <a:cs typeface="Arial" pitchFamily="34" charset="0"/>
            </a:endParaRPr>
          </a:p>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协调权力</a:t>
            </a:r>
            <a:endParaRPr lang="en-US" altLang="zh-CN" sz="1400" kern="0" dirty="0" smtClean="0">
              <a:solidFill>
                <a:prstClr val="black">
                  <a:lumMod val="75000"/>
                  <a:lumOff val="25000"/>
                </a:prstClr>
              </a:solidFill>
              <a:latin typeface="Arial" pitchFamily="34" charset="0"/>
              <a:ea typeface="微软雅黑" pitchFamily="34" charset="-122"/>
              <a:cs typeface="Arial" pitchFamily="34" charset="0"/>
            </a:endParaRPr>
          </a:p>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协调资源</a:t>
            </a:r>
            <a:endParaRPr lang="en-US" altLang="zh-CN" sz="1400" kern="0" dirty="0">
              <a:solidFill>
                <a:prstClr val="black">
                  <a:lumMod val="75000"/>
                  <a:lumOff val="25000"/>
                </a:prstClr>
              </a:solidFill>
              <a:latin typeface="Arial" pitchFamily="34" charset="0"/>
              <a:ea typeface="微软雅黑" pitchFamily="34" charset="-122"/>
              <a:cs typeface="Arial" pitchFamily="34" charset="0"/>
            </a:endParaRPr>
          </a:p>
        </p:txBody>
      </p:sp>
      <p:sp>
        <p:nvSpPr>
          <p:cNvPr id="15" name="TextBox 14"/>
          <p:cNvSpPr txBox="1"/>
          <p:nvPr/>
        </p:nvSpPr>
        <p:spPr>
          <a:xfrm>
            <a:off x="5840106" y="332656"/>
            <a:ext cx="1296144" cy="738664"/>
          </a:xfrm>
          <a:prstGeom prst="rect">
            <a:avLst/>
          </a:prstGeom>
          <a:noFill/>
        </p:spPr>
        <p:txBody>
          <a:bodyPr wrap="square" rtlCol="0">
            <a:spAutoFit/>
          </a:bodyPr>
          <a:lstStyle/>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与政府沟通</a:t>
            </a:r>
            <a:endParaRPr lang="en-US" altLang="zh-CN" sz="1400" kern="0" dirty="0" smtClean="0">
              <a:solidFill>
                <a:prstClr val="black">
                  <a:lumMod val="75000"/>
                  <a:lumOff val="25000"/>
                </a:prstClr>
              </a:solidFill>
              <a:latin typeface="Arial" pitchFamily="34" charset="0"/>
              <a:ea typeface="微软雅黑" pitchFamily="34" charset="-122"/>
              <a:cs typeface="Arial" pitchFamily="34" charset="0"/>
            </a:endParaRPr>
          </a:p>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与企业沟通</a:t>
            </a:r>
            <a:endParaRPr lang="en-US" altLang="zh-CN" sz="1400" kern="0" dirty="0" smtClean="0">
              <a:solidFill>
                <a:prstClr val="black">
                  <a:lumMod val="75000"/>
                  <a:lumOff val="25000"/>
                </a:prstClr>
              </a:solidFill>
              <a:latin typeface="Arial" pitchFamily="34" charset="0"/>
              <a:ea typeface="微软雅黑" pitchFamily="34" charset="-122"/>
              <a:cs typeface="Arial" pitchFamily="34" charset="0"/>
            </a:endParaRPr>
          </a:p>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与社会沟通</a:t>
            </a:r>
            <a:endParaRPr lang="en-US" altLang="zh-CN" sz="1400" kern="0" dirty="0">
              <a:solidFill>
                <a:prstClr val="black">
                  <a:lumMod val="75000"/>
                  <a:lumOff val="25000"/>
                </a:prstClr>
              </a:solidFill>
              <a:latin typeface="Arial" pitchFamily="34" charset="0"/>
              <a:ea typeface="微软雅黑" pitchFamily="34" charset="-122"/>
              <a:cs typeface="Arial" pitchFamily="34" charset="0"/>
            </a:endParaRPr>
          </a:p>
        </p:txBody>
      </p:sp>
      <p:sp>
        <p:nvSpPr>
          <p:cNvPr id="16" name="TextBox 15"/>
          <p:cNvSpPr txBox="1"/>
          <p:nvPr/>
        </p:nvSpPr>
        <p:spPr>
          <a:xfrm>
            <a:off x="1881962" y="4418704"/>
            <a:ext cx="1296144" cy="738664"/>
          </a:xfrm>
          <a:prstGeom prst="rect">
            <a:avLst/>
          </a:prstGeom>
          <a:noFill/>
        </p:spPr>
        <p:txBody>
          <a:bodyPr wrap="square" rtlCol="0">
            <a:spAutoFit/>
          </a:bodyPr>
          <a:lstStyle/>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技术创新意识</a:t>
            </a:r>
            <a:endParaRPr lang="en-US" altLang="zh-CN" sz="1400" kern="0" dirty="0" smtClean="0">
              <a:solidFill>
                <a:prstClr val="black">
                  <a:lumMod val="75000"/>
                  <a:lumOff val="25000"/>
                </a:prstClr>
              </a:solidFill>
              <a:latin typeface="Arial" pitchFamily="34" charset="0"/>
              <a:ea typeface="微软雅黑" pitchFamily="34" charset="-122"/>
              <a:cs typeface="Arial" pitchFamily="34" charset="0"/>
            </a:endParaRPr>
          </a:p>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技术创新平台</a:t>
            </a:r>
            <a:endParaRPr lang="en-US" altLang="zh-CN" sz="1400" kern="0" dirty="0" smtClean="0">
              <a:solidFill>
                <a:prstClr val="black">
                  <a:lumMod val="75000"/>
                  <a:lumOff val="25000"/>
                </a:prstClr>
              </a:solidFill>
              <a:latin typeface="Arial" pitchFamily="34" charset="0"/>
              <a:ea typeface="微软雅黑" pitchFamily="34" charset="-122"/>
              <a:cs typeface="Arial" pitchFamily="34" charset="0"/>
            </a:endParaRPr>
          </a:p>
          <a:p>
            <a:pPr fontAlgn="base">
              <a:spcBef>
                <a:spcPct val="0"/>
              </a:spcBef>
              <a:spcAft>
                <a:spcPct val="0"/>
              </a:spcAft>
              <a:defRPr/>
            </a:pPr>
            <a:r>
              <a:rPr lang="zh-CN" altLang="en-US" sz="1400" kern="0" dirty="0" smtClean="0">
                <a:solidFill>
                  <a:prstClr val="black">
                    <a:lumMod val="75000"/>
                    <a:lumOff val="25000"/>
                  </a:prstClr>
                </a:solidFill>
                <a:latin typeface="Arial" pitchFamily="34" charset="0"/>
                <a:ea typeface="微软雅黑" pitchFamily="34" charset="-122"/>
                <a:cs typeface="Arial" pitchFamily="34" charset="0"/>
              </a:rPr>
              <a:t>竞争能力</a:t>
            </a:r>
            <a:endParaRPr lang="en-US" altLang="zh-CN" sz="1400" kern="0" dirty="0">
              <a:solidFill>
                <a:prstClr val="black">
                  <a:lumMod val="75000"/>
                  <a:lumOff val="25000"/>
                </a:prstClr>
              </a:solidFill>
              <a:latin typeface="Arial" pitchFamily="34" charset="0"/>
              <a:ea typeface="微软雅黑" pitchFamily="34" charset="-122"/>
              <a:cs typeface="Arial" pitchFamily="34" charset="0"/>
            </a:endParaRPr>
          </a:p>
        </p:txBody>
      </p:sp>
      <p:sp>
        <p:nvSpPr>
          <p:cNvPr id="17" name="TextBox 16"/>
          <p:cNvSpPr txBox="1"/>
          <p:nvPr/>
        </p:nvSpPr>
        <p:spPr>
          <a:xfrm>
            <a:off x="3995936" y="5745450"/>
            <a:ext cx="5040560" cy="52322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zh-CN" altLang="en-US" sz="2800" kern="0" dirty="0" smtClean="0">
                <a:solidFill>
                  <a:prstClr val="black">
                    <a:lumMod val="75000"/>
                    <a:lumOff val="25000"/>
                  </a:prstClr>
                </a:solidFill>
              </a:rPr>
              <a:t>行业协会商会能力建设</a:t>
            </a:r>
            <a:endParaRPr lang="zh-CN" altLang="en-US" sz="2800" kern="0" dirty="0">
              <a:solidFill>
                <a:prstClr val="black">
                  <a:lumMod val="75000"/>
                  <a:lumOff val="25000"/>
                </a:prstClr>
              </a:solidFill>
            </a:endParaRPr>
          </a:p>
        </p:txBody>
      </p:sp>
    </p:spTree>
    <p:extLst>
      <p:ext uri="{BB962C8B-B14F-4D97-AF65-F5344CB8AC3E}">
        <p14:creationId xmlns:p14="http://schemas.microsoft.com/office/powerpoint/2010/main" val="1444876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68760"/>
            <a:ext cx="2664296" cy="3204219"/>
          </a:xfrm>
          <a:prstGeom prst="rect">
            <a:avLst/>
          </a:prstGeom>
        </p:spPr>
      </p:pic>
      <p:sp>
        <p:nvSpPr>
          <p:cNvPr id="24" name="Oval 65"/>
          <p:cNvSpPr>
            <a:spLocks noChangeArrowheads="1"/>
          </p:cNvSpPr>
          <p:nvPr/>
        </p:nvSpPr>
        <p:spPr bwMode="auto">
          <a:xfrm rot="10800000" flipV="1">
            <a:off x="611560" y="4472980"/>
            <a:ext cx="2520280" cy="37831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sp>
        <p:nvSpPr>
          <p:cNvPr id="25" name="TextBox 24"/>
          <p:cNvSpPr txBox="1"/>
          <p:nvPr/>
        </p:nvSpPr>
        <p:spPr>
          <a:xfrm>
            <a:off x="1187624" y="3181501"/>
            <a:ext cx="1224136"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800" dirty="0" smtClean="0">
                <a:solidFill>
                  <a:sysClr val="window" lastClr="FFFFFF"/>
                </a:solidFill>
                <a:effectLst>
                  <a:glow rad="101600">
                    <a:srgbClr val="F79646">
                      <a:satMod val="175000"/>
                      <a:alpha val="40000"/>
                    </a:srgbClr>
                  </a:glow>
                </a:effectLst>
              </a:rPr>
              <a:t>权利责任意识</a:t>
            </a:r>
            <a:endParaRPr lang="zh-CN" altLang="en-US" sz="1800" dirty="0">
              <a:solidFill>
                <a:sysClr val="window" lastClr="FFFFFF"/>
              </a:solidFill>
              <a:effectLst>
                <a:glow rad="101600">
                  <a:srgbClr val="F79646">
                    <a:satMod val="175000"/>
                    <a:alpha val="40000"/>
                  </a:srgbClr>
                </a:glow>
              </a:effectLst>
            </a:endParaRPr>
          </a:p>
        </p:txBody>
      </p:sp>
      <p:sp>
        <p:nvSpPr>
          <p:cNvPr id="26" name="椭圆 25"/>
          <p:cNvSpPr/>
          <p:nvPr/>
        </p:nvSpPr>
        <p:spPr>
          <a:xfrm>
            <a:off x="1547664" y="3861048"/>
            <a:ext cx="576064" cy="518344"/>
          </a:xfrm>
          <a:prstGeom prst="ellipse">
            <a:avLst/>
          </a:prstGeom>
          <a:solidFill>
            <a:sysClr val="window" lastClr="FFFFFF"/>
          </a:solidFill>
          <a:ln w="25400" cap="flat" cmpd="sng" algn="ctr">
            <a:no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7" name="TextBox 26"/>
          <p:cNvSpPr txBox="1"/>
          <p:nvPr/>
        </p:nvSpPr>
        <p:spPr>
          <a:xfrm>
            <a:off x="1547664" y="3902607"/>
            <a:ext cx="586964" cy="55508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3600" dirty="0" smtClean="0">
                <a:solidFill>
                  <a:srgbClr val="9BBB59">
                    <a:lumMod val="50000"/>
                  </a:srgbClr>
                </a:solidFill>
              </a:rPr>
              <a:t>1</a:t>
            </a:r>
            <a:endParaRPr lang="zh-CN" altLang="en-US" sz="3600" dirty="0">
              <a:solidFill>
                <a:srgbClr val="9BBB59">
                  <a:lumMod val="50000"/>
                </a:srgbClr>
              </a:solidFill>
            </a:endParaRPr>
          </a:p>
        </p:txBody>
      </p:sp>
      <p:sp>
        <p:nvSpPr>
          <p:cNvPr id="28" name="TextBox 27"/>
          <p:cNvSpPr txBox="1"/>
          <p:nvPr/>
        </p:nvSpPr>
        <p:spPr>
          <a:xfrm>
            <a:off x="640776" y="1783127"/>
            <a:ext cx="2317831" cy="1200329"/>
          </a:xfrm>
          <a:prstGeom prst="rect">
            <a:avLst/>
          </a:prstGeom>
          <a:noFill/>
        </p:spPr>
        <p:txBody>
          <a:bodyPr wrap="square" rtlCol="0">
            <a:spAutoFit/>
          </a:bodyPr>
          <a:lstStyle/>
          <a:p>
            <a:pPr>
              <a:defRPr/>
            </a:pPr>
            <a:r>
              <a:rPr lang="zh-CN" altLang="en-US" kern="0" dirty="0">
                <a:solidFill>
                  <a:sysClr val="windowText" lastClr="000000">
                    <a:lumMod val="75000"/>
                    <a:lumOff val="25000"/>
                  </a:sysClr>
                </a:solidFill>
                <a:latin typeface="Arial" pitchFamily="34" charset="0"/>
                <a:ea typeface="微软雅黑" pitchFamily="34" charset="-122"/>
                <a:cs typeface="Arial" pitchFamily="34" charset="0"/>
              </a:rPr>
              <a:t>有权就有</a:t>
            </a:r>
            <a:r>
              <a:rPr lang="zh-CN" altLang="en-US" kern="0" dirty="0" smtClean="0">
                <a:solidFill>
                  <a:sysClr val="windowText" lastClr="000000">
                    <a:lumMod val="75000"/>
                    <a:lumOff val="25000"/>
                  </a:sysClr>
                </a:solidFill>
                <a:latin typeface="Arial" pitchFamily="34" charset="0"/>
                <a:ea typeface="微软雅黑" pitchFamily="34" charset="-122"/>
                <a:cs typeface="Arial" pitchFamily="34" charset="0"/>
              </a:rPr>
              <a:t>责</a:t>
            </a:r>
            <a:endParaRPr lang="en-US" altLang="zh-CN"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kern="0" dirty="0">
                <a:solidFill>
                  <a:sysClr val="windowText" lastClr="000000">
                    <a:lumMod val="75000"/>
                    <a:lumOff val="25000"/>
                  </a:sysClr>
                </a:solidFill>
                <a:latin typeface="Arial" pitchFamily="34" charset="0"/>
                <a:ea typeface="微软雅黑" pitchFamily="34" charset="-122"/>
                <a:cs typeface="Arial" pitchFamily="34" charset="0"/>
              </a:rPr>
              <a:t>无</a:t>
            </a:r>
            <a:r>
              <a:rPr lang="zh-CN" altLang="en-US" kern="0" dirty="0" smtClean="0">
                <a:solidFill>
                  <a:sysClr val="windowText" lastClr="000000">
                    <a:lumMod val="75000"/>
                    <a:lumOff val="25000"/>
                  </a:sysClr>
                </a:solidFill>
                <a:latin typeface="Arial" pitchFamily="34" charset="0"/>
                <a:ea typeface="微软雅黑" pitchFamily="34" charset="-122"/>
                <a:cs typeface="Arial" pitchFamily="34" charset="0"/>
              </a:rPr>
              <a:t>责难有权</a:t>
            </a:r>
            <a:endParaRPr lang="en-US" altLang="zh-CN"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endParaRPr lang="en-US" altLang="zh-CN"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endParaRPr lang="en-US" altLang="zh-CN" kern="0" dirty="0">
              <a:solidFill>
                <a:sysClr val="windowText" lastClr="000000">
                  <a:lumMod val="75000"/>
                  <a:lumOff val="25000"/>
                </a:sysClr>
              </a:solidFill>
              <a:latin typeface="Arial" pitchFamily="34" charset="0"/>
              <a:ea typeface="微软雅黑" pitchFamily="34" charset="-122"/>
              <a:cs typeface="Arial" pitchFamily="34" charset="0"/>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268760"/>
            <a:ext cx="2664296" cy="3204219"/>
          </a:xfrm>
          <a:prstGeom prst="rect">
            <a:avLst/>
          </a:prstGeom>
        </p:spPr>
      </p:pic>
      <p:sp>
        <p:nvSpPr>
          <p:cNvPr id="30" name="Oval 65"/>
          <p:cNvSpPr>
            <a:spLocks noChangeArrowheads="1"/>
          </p:cNvSpPr>
          <p:nvPr/>
        </p:nvSpPr>
        <p:spPr bwMode="auto">
          <a:xfrm rot="10800000" flipV="1">
            <a:off x="3419872" y="4472980"/>
            <a:ext cx="2520280" cy="37831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sp>
        <p:nvSpPr>
          <p:cNvPr id="31" name="TextBox 30"/>
          <p:cNvSpPr txBox="1"/>
          <p:nvPr/>
        </p:nvSpPr>
        <p:spPr>
          <a:xfrm>
            <a:off x="4139952" y="3181501"/>
            <a:ext cx="93610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800" dirty="0">
                <a:solidFill>
                  <a:sysClr val="window" lastClr="FFFFFF"/>
                </a:solidFill>
                <a:effectLst>
                  <a:glow rad="101600">
                    <a:srgbClr val="F79646">
                      <a:satMod val="175000"/>
                      <a:alpha val="40000"/>
                    </a:srgbClr>
                  </a:glow>
                </a:effectLst>
              </a:rPr>
              <a:t>联盟</a:t>
            </a:r>
            <a:r>
              <a:rPr lang="zh-CN" altLang="en-US" sz="1800" dirty="0" smtClean="0">
                <a:solidFill>
                  <a:sysClr val="window" lastClr="FFFFFF"/>
                </a:solidFill>
                <a:effectLst>
                  <a:glow rad="101600">
                    <a:srgbClr val="F79646">
                      <a:satMod val="175000"/>
                      <a:alpha val="40000"/>
                    </a:srgbClr>
                  </a:glow>
                </a:effectLst>
              </a:rPr>
              <a:t>竞争意识</a:t>
            </a:r>
            <a:endParaRPr lang="zh-CN" altLang="en-US" sz="1800" dirty="0">
              <a:solidFill>
                <a:sysClr val="window" lastClr="FFFFFF"/>
              </a:solidFill>
              <a:effectLst>
                <a:glow rad="101600">
                  <a:srgbClr val="F79646">
                    <a:satMod val="175000"/>
                    <a:alpha val="40000"/>
                  </a:srgbClr>
                </a:glow>
              </a:effectLst>
            </a:endParaRPr>
          </a:p>
        </p:txBody>
      </p:sp>
      <p:sp>
        <p:nvSpPr>
          <p:cNvPr id="32" name="椭圆 31"/>
          <p:cNvSpPr/>
          <p:nvPr/>
        </p:nvSpPr>
        <p:spPr>
          <a:xfrm>
            <a:off x="4355976" y="3861048"/>
            <a:ext cx="576064" cy="518344"/>
          </a:xfrm>
          <a:prstGeom prst="ellipse">
            <a:avLst/>
          </a:prstGeom>
          <a:solidFill>
            <a:sysClr val="window" lastClr="FFFFFF"/>
          </a:solidFill>
          <a:ln w="25400" cap="flat" cmpd="sng" algn="ctr">
            <a:no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3" name="TextBox 32"/>
          <p:cNvSpPr txBox="1"/>
          <p:nvPr/>
        </p:nvSpPr>
        <p:spPr>
          <a:xfrm>
            <a:off x="4355976" y="3902607"/>
            <a:ext cx="586964" cy="55508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3600" dirty="0" smtClean="0">
                <a:solidFill>
                  <a:srgbClr val="9BBB59">
                    <a:lumMod val="50000"/>
                  </a:srgbClr>
                </a:solidFill>
              </a:rPr>
              <a:t>2</a:t>
            </a:r>
            <a:endParaRPr lang="zh-CN" altLang="en-US" sz="3600" dirty="0">
              <a:solidFill>
                <a:srgbClr val="9BBB59">
                  <a:lumMod val="50000"/>
                </a:srgbClr>
              </a:solidFill>
            </a:endParaRPr>
          </a:p>
        </p:txBody>
      </p:sp>
      <p:sp>
        <p:nvSpPr>
          <p:cNvPr id="34" name="TextBox 33"/>
          <p:cNvSpPr txBox="1"/>
          <p:nvPr/>
        </p:nvSpPr>
        <p:spPr>
          <a:xfrm>
            <a:off x="3491880" y="1783969"/>
            <a:ext cx="2317831" cy="1200329"/>
          </a:xfrm>
          <a:prstGeom prst="rect">
            <a:avLst/>
          </a:prstGeom>
          <a:noFill/>
        </p:spPr>
        <p:txBody>
          <a:bodyPr wrap="square" rtlCol="0">
            <a:spAutoFit/>
          </a:bodyPr>
          <a:lstStyle/>
          <a:p>
            <a:pPr>
              <a:defRPr/>
            </a:pPr>
            <a:r>
              <a:rPr lang="zh-CN" altLang="en-US" kern="0" dirty="0" smtClean="0">
                <a:solidFill>
                  <a:sysClr val="windowText" lastClr="000000">
                    <a:lumMod val="75000"/>
                    <a:lumOff val="25000"/>
                  </a:sysClr>
                </a:solidFill>
                <a:latin typeface="Arial" pitchFamily="34" charset="0"/>
                <a:ea typeface="微软雅黑" pitchFamily="34" charset="-122"/>
                <a:cs typeface="Arial" pitchFamily="34" charset="0"/>
              </a:rPr>
              <a:t>联盟竞争更有竞争力</a:t>
            </a:r>
            <a:endParaRPr lang="en-US" altLang="zh-CN"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kern="0" dirty="0" smtClean="0">
                <a:solidFill>
                  <a:sysClr val="windowText" lastClr="000000">
                    <a:lumMod val="75000"/>
                    <a:lumOff val="25000"/>
                  </a:sysClr>
                </a:solidFill>
                <a:latin typeface="Arial" pitchFamily="34" charset="0"/>
                <a:ea typeface="微软雅黑" pitchFamily="34" charset="-122"/>
                <a:cs typeface="Arial" pitchFamily="34" charset="0"/>
              </a:rPr>
              <a:t>联盟竞争更有规模效应</a:t>
            </a:r>
            <a:endParaRPr lang="en-US" altLang="zh-CN"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kern="0" dirty="0" smtClean="0">
                <a:solidFill>
                  <a:sysClr val="windowText" lastClr="000000">
                    <a:lumMod val="75000"/>
                    <a:lumOff val="25000"/>
                  </a:sysClr>
                </a:solidFill>
                <a:latin typeface="Arial" pitchFamily="34" charset="0"/>
                <a:ea typeface="微软雅黑" pitchFamily="34" charset="-122"/>
                <a:cs typeface="Arial" pitchFamily="34" charset="0"/>
              </a:rPr>
              <a:t>联盟竞争更有权威性</a:t>
            </a:r>
            <a:endParaRPr lang="en-US" altLang="zh-CN" kern="0" dirty="0">
              <a:solidFill>
                <a:sysClr val="windowText" lastClr="000000">
                  <a:lumMod val="75000"/>
                  <a:lumOff val="25000"/>
                </a:sysClr>
              </a:solidFill>
              <a:latin typeface="Arial" pitchFamily="34" charset="0"/>
              <a:ea typeface="微软雅黑" pitchFamily="34" charset="-122"/>
              <a:cs typeface="Arial" pitchFamily="34" charset="0"/>
            </a:endParaRPr>
          </a:p>
        </p:txBody>
      </p:sp>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268760"/>
            <a:ext cx="2664296" cy="3204219"/>
          </a:xfrm>
          <a:prstGeom prst="rect">
            <a:avLst/>
          </a:prstGeom>
        </p:spPr>
      </p:pic>
      <p:sp>
        <p:nvSpPr>
          <p:cNvPr id="36" name="Oval 65"/>
          <p:cNvSpPr>
            <a:spLocks noChangeArrowheads="1"/>
          </p:cNvSpPr>
          <p:nvPr/>
        </p:nvSpPr>
        <p:spPr bwMode="auto">
          <a:xfrm rot="10800000" flipV="1">
            <a:off x="6228184" y="4472980"/>
            <a:ext cx="2520280" cy="37831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sp>
        <p:nvSpPr>
          <p:cNvPr id="37" name="TextBox 36"/>
          <p:cNvSpPr txBox="1"/>
          <p:nvPr/>
        </p:nvSpPr>
        <p:spPr>
          <a:xfrm>
            <a:off x="6948264" y="3181501"/>
            <a:ext cx="93610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1800" dirty="0" smtClean="0">
                <a:solidFill>
                  <a:sysClr val="window" lastClr="FFFFFF"/>
                </a:solidFill>
                <a:effectLst>
                  <a:glow rad="101600">
                    <a:srgbClr val="F79646">
                      <a:satMod val="175000"/>
                      <a:alpha val="40000"/>
                    </a:srgbClr>
                  </a:glow>
                </a:effectLst>
              </a:rPr>
              <a:t>行业发展意识</a:t>
            </a:r>
            <a:endParaRPr lang="zh-CN" altLang="en-US" sz="1800" dirty="0">
              <a:solidFill>
                <a:sysClr val="window" lastClr="FFFFFF"/>
              </a:solidFill>
              <a:effectLst>
                <a:glow rad="101600">
                  <a:srgbClr val="F79646">
                    <a:satMod val="175000"/>
                    <a:alpha val="40000"/>
                  </a:srgbClr>
                </a:glow>
              </a:effectLst>
            </a:endParaRPr>
          </a:p>
        </p:txBody>
      </p:sp>
      <p:sp>
        <p:nvSpPr>
          <p:cNvPr id="38" name="椭圆 37"/>
          <p:cNvSpPr/>
          <p:nvPr/>
        </p:nvSpPr>
        <p:spPr>
          <a:xfrm>
            <a:off x="7164288" y="3861048"/>
            <a:ext cx="576064" cy="518344"/>
          </a:xfrm>
          <a:prstGeom prst="ellipse">
            <a:avLst/>
          </a:prstGeom>
          <a:solidFill>
            <a:sysClr val="window" lastClr="FFFFFF"/>
          </a:solidFill>
          <a:ln w="25400" cap="flat" cmpd="sng" algn="ctr">
            <a:no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9" name="TextBox 38"/>
          <p:cNvSpPr txBox="1"/>
          <p:nvPr/>
        </p:nvSpPr>
        <p:spPr>
          <a:xfrm>
            <a:off x="7164288" y="3902607"/>
            <a:ext cx="586964" cy="55508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3600" dirty="0" smtClean="0">
                <a:solidFill>
                  <a:srgbClr val="9BBB59">
                    <a:lumMod val="50000"/>
                  </a:srgbClr>
                </a:solidFill>
              </a:rPr>
              <a:t>3</a:t>
            </a:r>
            <a:endParaRPr lang="zh-CN" altLang="en-US" sz="3600" dirty="0">
              <a:solidFill>
                <a:srgbClr val="9BBB59">
                  <a:lumMod val="50000"/>
                </a:srgbClr>
              </a:solidFill>
            </a:endParaRPr>
          </a:p>
        </p:txBody>
      </p:sp>
      <p:sp>
        <p:nvSpPr>
          <p:cNvPr id="40" name="TextBox 39"/>
          <p:cNvSpPr txBox="1"/>
          <p:nvPr/>
        </p:nvSpPr>
        <p:spPr>
          <a:xfrm>
            <a:off x="6300192" y="1783969"/>
            <a:ext cx="2317831" cy="923330"/>
          </a:xfrm>
          <a:prstGeom prst="rect">
            <a:avLst/>
          </a:prstGeom>
          <a:noFill/>
        </p:spPr>
        <p:txBody>
          <a:bodyPr wrap="square" rtlCol="0">
            <a:spAutoFit/>
          </a:bodyPr>
          <a:lstStyle/>
          <a:p>
            <a:pPr>
              <a:defRPr/>
            </a:pPr>
            <a:r>
              <a:rPr lang="zh-CN" altLang="en-US" kern="0" dirty="0" smtClean="0">
                <a:solidFill>
                  <a:sysClr val="windowText" lastClr="000000">
                    <a:lumMod val="75000"/>
                    <a:lumOff val="25000"/>
                  </a:sysClr>
                </a:solidFill>
                <a:latin typeface="Arial" pitchFamily="34" charset="0"/>
                <a:ea typeface="微软雅黑" pitchFamily="34" charset="-122"/>
                <a:cs typeface="Arial" pitchFamily="34" charset="0"/>
              </a:rPr>
              <a:t>获得更多的服务</a:t>
            </a:r>
            <a:endParaRPr lang="en-US" altLang="zh-CN"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kern="0" dirty="0" smtClean="0">
                <a:solidFill>
                  <a:sysClr val="windowText" lastClr="000000">
                    <a:lumMod val="75000"/>
                    <a:lumOff val="25000"/>
                  </a:sysClr>
                </a:solidFill>
                <a:latin typeface="Arial" pitchFamily="34" charset="0"/>
                <a:ea typeface="微软雅黑" pitchFamily="34" charset="-122"/>
                <a:cs typeface="Arial" pitchFamily="34" charset="0"/>
              </a:rPr>
              <a:t>获得更多的帮助</a:t>
            </a:r>
            <a:endParaRPr lang="en-US" altLang="zh-CN"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kern="0" dirty="0" smtClean="0">
                <a:solidFill>
                  <a:sysClr val="windowText" lastClr="000000">
                    <a:lumMod val="75000"/>
                    <a:lumOff val="25000"/>
                  </a:sysClr>
                </a:solidFill>
                <a:latin typeface="Arial" pitchFamily="34" charset="0"/>
                <a:ea typeface="微软雅黑" pitchFamily="34" charset="-122"/>
                <a:cs typeface="Arial" pitchFamily="34" charset="0"/>
              </a:rPr>
              <a:t>获得更多的信息</a:t>
            </a:r>
            <a:endParaRPr lang="en-US" altLang="zh-CN" kern="0" dirty="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41" name="TextBox 40"/>
          <p:cNvSpPr txBox="1"/>
          <p:nvPr/>
        </p:nvSpPr>
        <p:spPr>
          <a:xfrm>
            <a:off x="1907704" y="5179839"/>
            <a:ext cx="5372019" cy="769441"/>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zh-CN" altLang="en-US" sz="4400" kern="0" dirty="0" smtClean="0">
                <a:solidFill>
                  <a:srgbClr val="9BBB59">
                    <a:lumMod val="50000"/>
                  </a:srgbClr>
                </a:solidFill>
              </a:rPr>
              <a:t>企业发展</a:t>
            </a:r>
            <a:endParaRPr lang="zh-CN" altLang="en-US" sz="4400" kern="0" dirty="0">
              <a:solidFill>
                <a:srgbClr val="9BBB59">
                  <a:lumMod val="50000"/>
                </a:srgbClr>
              </a:solidFill>
            </a:endParaRPr>
          </a:p>
        </p:txBody>
      </p:sp>
      <p:sp>
        <p:nvSpPr>
          <p:cNvPr id="42" name="矩形 41"/>
          <p:cNvSpPr/>
          <p:nvPr/>
        </p:nvSpPr>
        <p:spPr>
          <a:xfrm>
            <a:off x="0" y="5373216"/>
            <a:ext cx="1936285" cy="384721"/>
          </a:xfrm>
          <a:prstGeom prst="rect">
            <a:avLst/>
          </a:prstGeom>
          <a:solidFill>
            <a:srgbClr val="709F3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3" name="矩形 42"/>
          <p:cNvSpPr/>
          <p:nvPr/>
        </p:nvSpPr>
        <p:spPr>
          <a:xfrm>
            <a:off x="7218593" y="5373216"/>
            <a:ext cx="1936285" cy="384721"/>
          </a:xfrm>
          <a:prstGeom prst="rect">
            <a:avLst/>
          </a:prstGeom>
          <a:solidFill>
            <a:srgbClr val="709F3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Tree>
    <p:extLst>
      <p:ext uri="{BB962C8B-B14F-4D97-AF65-F5344CB8AC3E}">
        <p14:creationId xmlns:p14="http://schemas.microsoft.com/office/powerpoint/2010/main" val="334549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6"/>
          <p:cNvSpPr/>
          <p:nvPr/>
        </p:nvSpPr>
        <p:spPr>
          <a:xfrm>
            <a:off x="2123728" y="476672"/>
            <a:ext cx="5760640" cy="191675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B7E02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a:endParaRPr>
          </a:p>
        </p:txBody>
      </p:sp>
      <p:sp>
        <p:nvSpPr>
          <p:cNvPr id="21" name="燕尾形 20"/>
          <p:cNvSpPr/>
          <p:nvPr/>
        </p:nvSpPr>
        <p:spPr>
          <a:xfrm>
            <a:off x="3396651" y="1171538"/>
            <a:ext cx="324340" cy="324340"/>
          </a:xfrm>
          <a:prstGeom prst="chevron">
            <a:avLst/>
          </a:prstGeom>
          <a:solidFill>
            <a:srgbClr val="F79646">
              <a:lumMod val="75000"/>
            </a:srgb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a:endParaRPr>
          </a:p>
        </p:txBody>
      </p:sp>
      <p:sp>
        <p:nvSpPr>
          <p:cNvPr id="22" name="燕尾形 21"/>
          <p:cNvSpPr/>
          <p:nvPr/>
        </p:nvSpPr>
        <p:spPr>
          <a:xfrm>
            <a:off x="3642615" y="1171538"/>
            <a:ext cx="324340" cy="324340"/>
          </a:xfrm>
          <a:prstGeom prst="chevron">
            <a:avLst/>
          </a:prstGeom>
          <a:solidFill>
            <a:srgbClr val="00B0F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a:endParaRPr>
          </a:p>
        </p:txBody>
      </p:sp>
      <p:sp>
        <p:nvSpPr>
          <p:cNvPr id="23" name="圆角矩形 6"/>
          <p:cNvSpPr/>
          <p:nvPr/>
        </p:nvSpPr>
        <p:spPr>
          <a:xfrm>
            <a:off x="2274640" y="2664087"/>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F79646">
              <a:lumMod val="75000"/>
            </a:srgb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a:endParaRPr>
          </a:p>
        </p:txBody>
      </p:sp>
      <p:sp>
        <p:nvSpPr>
          <p:cNvPr id="24" name="燕尾形 23"/>
          <p:cNvSpPr/>
          <p:nvPr/>
        </p:nvSpPr>
        <p:spPr>
          <a:xfrm>
            <a:off x="3396651" y="3201492"/>
            <a:ext cx="324340" cy="324340"/>
          </a:xfrm>
          <a:prstGeom prst="chevron">
            <a:avLst/>
          </a:prstGeom>
          <a:solidFill>
            <a:srgbClr val="B7E02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a:endParaRPr>
          </a:p>
        </p:txBody>
      </p:sp>
      <p:sp>
        <p:nvSpPr>
          <p:cNvPr id="25" name="燕尾形 24"/>
          <p:cNvSpPr/>
          <p:nvPr/>
        </p:nvSpPr>
        <p:spPr>
          <a:xfrm>
            <a:off x="3642615" y="3201492"/>
            <a:ext cx="324340" cy="324340"/>
          </a:xfrm>
          <a:prstGeom prst="chevron">
            <a:avLst/>
          </a:prstGeom>
          <a:solidFill>
            <a:srgbClr val="00B0F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a:endParaRPr>
          </a:p>
        </p:txBody>
      </p:sp>
      <p:sp>
        <p:nvSpPr>
          <p:cNvPr id="26" name="圆角矩形 6"/>
          <p:cNvSpPr/>
          <p:nvPr/>
        </p:nvSpPr>
        <p:spPr>
          <a:xfrm>
            <a:off x="2274640" y="4694042"/>
            <a:ext cx="5609728" cy="1759294"/>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421432 w 5969768"/>
              <a:gd name="connsiteY24" fmla="*/ 109314 h 1872208"/>
              <a:gd name="connsiteX25" fmla="*/ 1289248 w 5969768"/>
              <a:gd name="connsiteY2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00B0F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a:endParaRPr>
          </a:p>
        </p:txBody>
      </p:sp>
      <p:sp>
        <p:nvSpPr>
          <p:cNvPr id="27" name="燕尾形 26"/>
          <p:cNvSpPr/>
          <p:nvPr/>
        </p:nvSpPr>
        <p:spPr>
          <a:xfrm>
            <a:off x="3396651" y="5231447"/>
            <a:ext cx="324340" cy="324340"/>
          </a:xfrm>
          <a:prstGeom prst="chevron">
            <a:avLst/>
          </a:prstGeom>
          <a:solidFill>
            <a:srgbClr val="B7E020"/>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a:endParaRPr>
          </a:p>
        </p:txBody>
      </p:sp>
      <p:sp>
        <p:nvSpPr>
          <p:cNvPr id="28" name="燕尾形 27"/>
          <p:cNvSpPr/>
          <p:nvPr/>
        </p:nvSpPr>
        <p:spPr>
          <a:xfrm>
            <a:off x="3642615" y="5231447"/>
            <a:ext cx="324340" cy="324340"/>
          </a:xfrm>
          <a:prstGeom prst="chevron">
            <a:avLst/>
          </a:prstGeom>
          <a:solidFill>
            <a:srgbClr val="F79646">
              <a:lumMod val="75000"/>
            </a:srgbClr>
          </a:solidFill>
          <a:ln w="28575" cap="flat" cmpd="sng" algn="ctr">
            <a:solidFill>
              <a:sysClr val="window" lastClr="FFFFFF"/>
            </a:solidFill>
            <a:prstDash val="solid"/>
          </a:ln>
          <a:effectLst>
            <a:outerShdw dist="38100" dir="2700000" algn="tl" rotWithShape="0">
              <a:prstClr val="black">
                <a:alpha val="20000"/>
              </a:prstClr>
            </a:outerShdw>
          </a:effectLst>
        </p:spPr>
        <p:txBody>
          <a:bodyPr rtlCol="0" anchor="ctr"/>
          <a:lstStyle/>
          <a:p>
            <a:pPr algn="ctr">
              <a:defRPr/>
            </a:pPr>
            <a:endParaRPr lang="zh-CN" altLang="en-US" kern="0">
              <a:solidFill>
                <a:sysClr val="window" lastClr="FFFFFF"/>
              </a:solidFill>
              <a:latin typeface="Calibri"/>
            </a:endParaRPr>
          </a:p>
        </p:txBody>
      </p:sp>
      <p:sp>
        <p:nvSpPr>
          <p:cNvPr id="29" name="TextBox 28"/>
          <p:cNvSpPr txBox="1"/>
          <p:nvPr/>
        </p:nvSpPr>
        <p:spPr>
          <a:xfrm>
            <a:off x="2600067" y="932530"/>
            <a:ext cx="963821" cy="1416350"/>
          </a:xfrm>
          <a:prstGeom prst="rect">
            <a:avLst/>
          </a:prstGeom>
          <a:noFill/>
        </p:spPr>
        <p:txBody>
          <a:bodyPr wrap="square" rtlCol="0">
            <a:spAutoFit/>
          </a:bodyPr>
          <a:lstStyle/>
          <a:p>
            <a:pPr algn="ctr">
              <a:lnSpc>
                <a:spcPct val="130000"/>
              </a:lnSpc>
              <a:defRPr/>
            </a:pPr>
            <a:r>
              <a:rPr lang="en-US" altLang="zh-CN" sz="7200" b="1" kern="0" dirty="0">
                <a:solidFill>
                  <a:sysClr val="window" lastClr="FFFFFF">
                    <a:lumMod val="50000"/>
                  </a:sysClr>
                </a:solidFill>
                <a:latin typeface="Candara" pitchFamily="34" charset="0"/>
                <a:ea typeface="微软雅黑" pitchFamily="34" charset="-122"/>
                <a:cs typeface="Calibri" pitchFamily="34" charset="0"/>
              </a:rPr>
              <a:t>a</a:t>
            </a:r>
          </a:p>
        </p:txBody>
      </p:sp>
      <p:sp>
        <p:nvSpPr>
          <p:cNvPr id="30" name="TextBox 29"/>
          <p:cNvSpPr txBox="1"/>
          <p:nvPr/>
        </p:nvSpPr>
        <p:spPr>
          <a:xfrm>
            <a:off x="2600067" y="3117194"/>
            <a:ext cx="963821" cy="1306063"/>
          </a:xfrm>
          <a:prstGeom prst="rect">
            <a:avLst/>
          </a:prstGeom>
          <a:noFill/>
        </p:spPr>
        <p:txBody>
          <a:bodyPr wrap="square" rtlCol="0">
            <a:spAutoFit/>
          </a:bodyPr>
          <a:lstStyle/>
          <a:p>
            <a:pPr algn="ctr">
              <a:lnSpc>
                <a:spcPct val="130000"/>
              </a:lnSpc>
              <a:defRPr/>
            </a:pPr>
            <a:r>
              <a:rPr lang="en-US" altLang="zh-CN" sz="6600" b="1" kern="0" dirty="0">
                <a:solidFill>
                  <a:sysClr val="window" lastClr="FFFFFF">
                    <a:lumMod val="50000"/>
                  </a:sysClr>
                </a:solidFill>
                <a:latin typeface="Candara" pitchFamily="34" charset="0"/>
                <a:ea typeface="微软雅黑" pitchFamily="34" charset="-122"/>
                <a:cs typeface="Calibri" pitchFamily="34" charset="0"/>
              </a:rPr>
              <a:t>b</a:t>
            </a:r>
          </a:p>
        </p:txBody>
      </p:sp>
      <p:sp>
        <p:nvSpPr>
          <p:cNvPr id="31" name="TextBox 30"/>
          <p:cNvSpPr txBox="1"/>
          <p:nvPr/>
        </p:nvSpPr>
        <p:spPr>
          <a:xfrm>
            <a:off x="2600067" y="5075265"/>
            <a:ext cx="963821" cy="1306063"/>
          </a:xfrm>
          <a:prstGeom prst="rect">
            <a:avLst/>
          </a:prstGeom>
          <a:noFill/>
        </p:spPr>
        <p:txBody>
          <a:bodyPr wrap="square" rtlCol="0">
            <a:spAutoFit/>
          </a:bodyPr>
          <a:lstStyle/>
          <a:p>
            <a:pPr algn="ctr">
              <a:lnSpc>
                <a:spcPct val="130000"/>
              </a:lnSpc>
              <a:defRPr/>
            </a:pPr>
            <a:r>
              <a:rPr lang="en-US" altLang="zh-CN" sz="6600" b="1" kern="0" dirty="0">
                <a:solidFill>
                  <a:sysClr val="window" lastClr="FFFFFF">
                    <a:lumMod val="50000"/>
                  </a:sysClr>
                </a:solidFill>
                <a:latin typeface="Candara" pitchFamily="34" charset="0"/>
                <a:ea typeface="微软雅黑" pitchFamily="34" charset="-122"/>
                <a:cs typeface="Calibri" pitchFamily="34" charset="0"/>
              </a:rPr>
              <a:t>c</a:t>
            </a:r>
          </a:p>
        </p:txBody>
      </p:sp>
      <p:sp>
        <p:nvSpPr>
          <p:cNvPr id="33" name="TextBox 32"/>
          <p:cNvSpPr txBox="1"/>
          <p:nvPr/>
        </p:nvSpPr>
        <p:spPr>
          <a:xfrm>
            <a:off x="3980801" y="2882014"/>
            <a:ext cx="3597511" cy="1323439"/>
          </a:xfrm>
          <a:prstGeom prst="rect">
            <a:avLst/>
          </a:prstGeom>
          <a:noFill/>
        </p:spPr>
        <p:txBody>
          <a:bodyPr wrap="square" rtlCol="0">
            <a:spAutoFit/>
          </a:bodyPr>
          <a:lstStyle/>
          <a:p>
            <a:pPr algn="just">
              <a:defRPr/>
            </a:pPr>
            <a:r>
              <a:rPr lang="zh-CN" altLang="en-US" sz="2000" kern="0" dirty="0">
                <a:solidFill>
                  <a:sysClr val="windowText" lastClr="000000">
                    <a:lumMod val="65000"/>
                    <a:lumOff val="35000"/>
                  </a:sysClr>
                </a:solidFill>
                <a:latin typeface="Arial" pitchFamily="34" charset="0"/>
                <a:ea typeface="微软雅黑" pitchFamily="34" charset="-122"/>
                <a:cs typeface="Arial" pitchFamily="34" charset="0"/>
              </a:rPr>
              <a:t>第二</a:t>
            </a:r>
            <a:r>
              <a:rPr lang="zh-CN" altLang="en-US" sz="2000" kern="0" dirty="0" smtClean="0">
                <a:solidFill>
                  <a:sysClr val="windowText" lastClr="000000">
                    <a:lumMod val="65000"/>
                    <a:lumOff val="35000"/>
                  </a:sysClr>
                </a:solidFill>
                <a:latin typeface="Arial" pitchFamily="34" charset="0"/>
                <a:ea typeface="微软雅黑" pitchFamily="34" charset="-122"/>
                <a:cs typeface="Arial" pitchFamily="34" charset="0"/>
              </a:rPr>
              <a:t>阶段：行业</a:t>
            </a:r>
            <a:r>
              <a:rPr lang="zh-CN" altLang="en-US" sz="2000" kern="0" dirty="0">
                <a:solidFill>
                  <a:sysClr val="windowText" lastClr="000000">
                    <a:lumMod val="65000"/>
                    <a:lumOff val="35000"/>
                  </a:sysClr>
                </a:solidFill>
                <a:latin typeface="Arial" pitchFamily="34" charset="0"/>
                <a:ea typeface="微软雅黑" pitchFamily="34" charset="-122"/>
                <a:cs typeface="Arial" pitchFamily="34" charset="0"/>
              </a:rPr>
              <a:t>协会商会的规范管理和新的发展高潮期。这一阶段从</a:t>
            </a:r>
            <a:r>
              <a:rPr lang="en-US" altLang="zh-CN" sz="2000" kern="0" dirty="0">
                <a:solidFill>
                  <a:sysClr val="windowText" lastClr="000000">
                    <a:lumMod val="65000"/>
                    <a:lumOff val="35000"/>
                  </a:sysClr>
                </a:solidFill>
                <a:latin typeface="Arial" pitchFamily="34" charset="0"/>
                <a:ea typeface="微软雅黑" pitchFamily="34" charset="-122"/>
                <a:cs typeface="Arial" pitchFamily="34" charset="0"/>
              </a:rPr>
              <a:t>20</a:t>
            </a:r>
            <a:r>
              <a:rPr lang="zh-CN" altLang="en-US" sz="2000" kern="0" dirty="0">
                <a:solidFill>
                  <a:sysClr val="windowText" lastClr="000000">
                    <a:lumMod val="65000"/>
                    <a:lumOff val="35000"/>
                  </a:sysClr>
                </a:solidFill>
                <a:latin typeface="Arial" pitchFamily="34" charset="0"/>
                <a:ea typeface="微软雅黑" pitchFamily="34" charset="-122"/>
                <a:cs typeface="Arial" pitchFamily="34" charset="0"/>
              </a:rPr>
              <a:t>世纪</a:t>
            </a:r>
            <a:r>
              <a:rPr lang="en-US" altLang="zh-CN" sz="2000" kern="0" dirty="0">
                <a:solidFill>
                  <a:sysClr val="windowText" lastClr="000000">
                    <a:lumMod val="65000"/>
                    <a:lumOff val="35000"/>
                  </a:sysClr>
                </a:solidFill>
                <a:latin typeface="Arial" pitchFamily="34" charset="0"/>
                <a:ea typeface="微软雅黑" pitchFamily="34" charset="-122"/>
                <a:cs typeface="Arial" pitchFamily="34" charset="0"/>
              </a:rPr>
              <a:t>90</a:t>
            </a:r>
            <a:r>
              <a:rPr lang="zh-CN" altLang="en-US" sz="2000" kern="0" dirty="0">
                <a:solidFill>
                  <a:sysClr val="windowText" lastClr="000000">
                    <a:lumMod val="65000"/>
                    <a:lumOff val="35000"/>
                  </a:sysClr>
                </a:solidFill>
                <a:latin typeface="Arial" pitchFamily="34" charset="0"/>
                <a:ea typeface="微软雅黑" pitchFamily="34" charset="-122"/>
                <a:cs typeface="Arial" pitchFamily="34" charset="0"/>
              </a:rPr>
              <a:t>年代初到十八大和十八届三中全会召开。</a:t>
            </a:r>
            <a:endParaRPr lang="en-US" altLang="zh-CN" sz="20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34" name="TextBox 33"/>
          <p:cNvSpPr txBox="1"/>
          <p:nvPr/>
        </p:nvSpPr>
        <p:spPr>
          <a:xfrm>
            <a:off x="3966953" y="4911969"/>
            <a:ext cx="3597511" cy="1323439"/>
          </a:xfrm>
          <a:prstGeom prst="rect">
            <a:avLst/>
          </a:prstGeom>
          <a:noFill/>
        </p:spPr>
        <p:txBody>
          <a:bodyPr wrap="square" rtlCol="0">
            <a:spAutoFit/>
          </a:bodyPr>
          <a:lstStyle/>
          <a:p>
            <a:pPr algn="just">
              <a:defRPr/>
            </a:pP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第三</a:t>
            </a:r>
            <a:r>
              <a:rPr lang="zh-CN" altLang="en-US" sz="1600" kern="0" dirty="0" smtClean="0">
                <a:solidFill>
                  <a:sysClr val="windowText" lastClr="000000">
                    <a:lumMod val="65000"/>
                    <a:lumOff val="35000"/>
                  </a:sysClr>
                </a:solidFill>
                <a:latin typeface="Arial" pitchFamily="34" charset="0"/>
                <a:ea typeface="微软雅黑" pitchFamily="34" charset="-122"/>
                <a:cs typeface="Arial" pitchFamily="34" charset="0"/>
              </a:rPr>
              <a:t>阶段：后</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双重管理时代的中国行业协会商会的新一轮发展高潮期。十八大和十八届三中全会的召开标志着全面深化改革时代的开始，对社会管理体制的改革是重要的改革议题。</a:t>
            </a:r>
            <a:endPar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35" name="圆角矩形 17"/>
          <p:cNvSpPr/>
          <p:nvPr/>
        </p:nvSpPr>
        <p:spPr>
          <a:xfrm>
            <a:off x="0" y="541294"/>
            <a:ext cx="1655168" cy="5711472"/>
          </a:xfrm>
          <a:custGeom>
            <a:avLst/>
            <a:gdLst/>
            <a:ahLst/>
            <a:cxnLst/>
            <a:rect l="l" t="t" r="r" b="b"/>
            <a:pathLst>
              <a:path w="1043608" h="5112568">
                <a:moveTo>
                  <a:pt x="0" y="0"/>
                </a:moveTo>
                <a:lnTo>
                  <a:pt x="462722" y="0"/>
                </a:lnTo>
                <a:cubicBezTo>
                  <a:pt x="783536" y="0"/>
                  <a:pt x="1043608" y="260072"/>
                  <a:pt x="1043608" y="580886"/>
                </a:cubicBezTo>
                <a:lnTo>
                  <a:pt x="1043608" y="4531682"/>
                </a:lnTo>
                <a:cubicBezTo>
                  <a:pt x="1043608" y="4852496"/>
                  <a:pt x="783536" y="5112568"/>
                  <a:pt x="462722" y="5112568"/>
                </a:cubicBezTo>
                <a:lnTo>
                  <a:pt x="0" y="5112568"/>
                </a:lnTo>
                <a:close/>
              </a:path>
            </a:pathLst>
          </a:cu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rgbClr val="FF0000"/>
              </a:solidFill>
              <a:latin typeface="Calibri"/>
            </a:endParaRPr>
          </a:p>
        </p:txBody>
      </p:sp>
      <p:sp>
        <p:nvSpPr>
          <p:cNvPr id="36" name="TextBox 35"/>
          <p:cNvSpPr txBox="1"/>
          <p:nvPr/>
        </p:nvSpPr>
        <p:spPr>
          <a:xfrm>
            <a:off x="-47501" y="476672"/>
            <a:ext cx="1169551" cy="5711472"/>
          </a:xfrm>
          <a:prstGeom prst="rect">
            <a:avLst/>
          </a:prstGeom>
          <a:noFill/>
        </p:spPr>
        <p:txBody>
          <a:bodyPr vert="eaVert" wrap="square" rtlCol="0">
            <a:spAutoFit/>
          </a:bodyPr>
          <a:lstStyle/>
          <a:p>
            <a:pPr>
              <a:defRPr/>
            </a:pPr>
            <a:r>
              <a:rPr lang="zh-CN" altLang="en-US" sz="3200" b="1" kern="0" dirty="0">
                <a:solidFill>
                  <a:sysClr val="window" lastClr="FFFFFF"/>
                </a:solidFill>
                <a:latin typeface="Candara" pitchFamily="34" charset="0"/>
              </a:rPr>
              <a:t>被改革的改革者：行业协会商会的前世今生</a:t>
            </a:r>
            <a:endParaRPr lang="zh-CN" altLang="en-US" sz="3200" b="1" kern="0" dirty="0">
              <a:solidFill>
                <a:sysClr val="window" lastClr="FFFFFF"/>
              </a:solidFill>
              <a:latin typeface="Candara" pitchFamily="34" charset="0"/>
            </a:endParaRPr>
          </a:p>
        </p:txBody>
      </p:sp>
      <p:sp>
        <p:nvSpPr>
          <p:cNvPr id="37" name="圆角矩形 17"/>
          <p:cNvSpPr/>
          <p:nvPr/>
        </p:nvSpPr>
        <p:spPr>
          <a:xfrm flipH="1">
            <a:off x="8562162" y="1939105"/>
            <a:ext cx="593554" cy="2907782"/>
          </a:xfrm>
          <a:custGeom>
            <a:avLst/>
            <a:gdLst/>
            <a:ahLst/>
            <a:cxnLst/>
            <a:rect l="l" t="t" r="r" b="b"/>
            <a:pathLst>
              <a:path w="1043608" h="5112568">
                <a:moveTo>
                  <a:pt x="0" y="0"/>
                </a:moveTo>
                <a:lnTo>
                  <a:pt x="462722" y="0"/>
                </a:lnTo>
                <a:cubicBezTo>
                  <a:pt x="783536" y="0"/>
                  <a:pt x="1043608" y="260072"/>
                  <a:pt x="1043608" y="580886"/>
                </a:cubicBezTo>
                <a:lnTo>
                  <a:pt x="1043608" y="4531682"/>
                </a:lnTo>
                <a:cubicBezTo>
                  <a:pt x="1043608" y="4852496"/>
                  <a:pt x="783536" y="5112568"/>
                  <a:pt x="462722" y="5112568"/>
                </a:cubicBezTo>
                <a:lnTo>
                  <a:pt x="0" y="5112568"/>
                </a:lnTo>
                <a:close/>
              </a:path>
            </a:pathLst>
          </a:cu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2" name="矩形 1"/>
          <p:cNvSpPr/>
          <p:nvPr/>
        </p:nvSpPr>
        <p:spPr>
          <a:xfrm>
            <a:off x="3966953" y="834158"/>
            <a:ext cx="3808893" cy="1323439"/>
          </a:xfrm>
          <a:prstGeom prst="rect">
            <a:avLst/>
          </a:prstGeom>
        </p:spPr>
        <p:txBody>
          <a:bodyPr wrap="square">
            <a:spAutoFit/>
          </a:bodyPr>
          <a:lstStyle/>
          <a:p>
            <a:r>
              <a:rPr lang="zh-CN" altLang="en-US" sz="2000" dirty="0" smtClean="0"/>
              <a:t>第一阶段：行业协会商会的初步发展期。第一阶段的时间大概是从改革开放到</a:t>
            </a:r>
            <a:r>
              <a:rPr lang="en-US" altLang="zh-CN" sz="2000" dirty="0" smtClean="0"/>
              <a:t>20</a:t>
            </a:r>
            <a:r>
              <a:rPr lang="zh-CN" altLang="en-US" sz="2000" dirty="0" smtClean="0"/>
              <a:t>世纪</a:t>
            </a:r>
            <a:r>
              <a:rPr lang="en-US" altLang="zh-CN" sz="2000" dirty="0" smtClean="0"/>
              <a:t>90</a:t>
            </a:r>
            <a:r>
              <a:rPr lang="zh-CN" altLang="en-US" sz="2000" dirty="0" smtClean="0"/>
              <a:t>年代初期</a:t>
            </a:r>
            <a:r>
              <a:rPr lang="zh-CN" altLang="en-US" dirty="0" smtClean="0"/>
              <a:t>。</a:t>
            </a:r>
            <a:endParaRPr lang="zh-CN" altLang="en-US" dirty="0"/>
          </a:p>
        </p:txBody>
      </p:sp>
    </p:spTree>
    <p:extLst>
      <p:ext uri="{BB962C8B-B14F-4D97-AF65-F5344CB8AC3E}">
        <p14:creationId xmlns:p14="http://schemas.microsoft.com/office/powerpoint/2010/main" val="257808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圆角矩形 107"/>
          <p:cNvSpPr/>
          <p:nvPr/>
        </p:nvSpPr>
        <p:spPr>
          <a:xfrm>
            <a:off x="691044" y="813360"/>
            <a:ext cx="5475015" cy="1692719"/>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09" name="圆角矩形 108"/>
          <p:cNvSpPr/>
          <p:nvPr/>
        </p:nvSpPr>
        <p:spPr>
          <a:xfrm>
            <a:off x="683568" y="873047"/>
            <a:ext cx="4913056" cy="1591155"/>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10" name="燕尾形 109"/>
          <p:cNvSpPr/>
          <p:nvPr/>
        </p:nvSpPr>
        <p:spPr>
          <a:xfrm>
            <a:off x="1727361" y="925036"/>
            <a:ext cx="439945" cy="659921"/>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Text" lastClr="000000"/>
              </a:solidFill>
              <a:latin typeface="Calibri"/>
            </a:endParaRPr>
          </a:p>
        </p:txBody>
      </p:sp>
      <p:sp>
        <p:nvSpPr>
          <p:cNvPr id="111" name="圆角矩形 110"/>
          <p:cNvSpPr/>
          <p:nvPr/>
        </p:nvSpPr>
        <p:spPr>
          <a:xfrm>
            <a:off x="683568" y="850618"/>
            <a:ext cx="1208038" cy="1655460"/>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12" name="椭圆 111"/>
          <p:cNvSpPr/>
          <p:nvPr/>
        </p:nvSpPr>
        <p:spPr>
          <a:xfrm>
            <a:off x="774687" y="783505"/>
            <a:ext cx="1029069" cy="1789686"/>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13" name="圆角矩形 112"/>
          <p:cNvSpPr/>
          <p:nvPr/>
        </p:nvSpPr>
        <p:spPr>
          <a:xfrm>
            <a:off x="737306" y="880523"/>
            <a:ext cx="1096061" cy="1588347"/>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14" name="等腰三角形 113"/>
          <p:cNvSpPr/>
          <p:nvPr/>
        </p:nvSpPr>
        <p:spPr>
          <a:xfrm rot="5400000">
            <a:off x="1761087" y="1174998"/>
            <a:ext cx="357939" cy="156599"/>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cxnSp>
        <p:nvCxnSpPr>
          <p:cNvPr id="115" name="直接连接符 114"/>
          <p:cNvCxnSpPr/>
          <p:nvPr/>
        </p:nvCxnSpPr>
        <p:spPr>
          <a:xfrm>
            <a:off x="838215" y="1847864"/>
            <a:ext cx="901831" cy="0"/>
          </a:xfrm>
          <a:prstGeom prst="line">
            <a:avLst/>
          </a:prstGeom>
          <a:noFill/>
          <a:ln w="12700" cap="flat" cmpd="sng" algn="ctr">
            <a:solidFill>
              <a:srgbClr val="0062AC"/>
            </a:solidFill>
            <a:prstDash val="solid"/>
          </a:ln>
          <a:effectLst>
            <a:outerShdw dist="12700" dir="5400000" algn="t" rotWithShape="0">
              <a:srgbClr val="00B0F0"/>
            </a:outerShdw>
          </a:effectLst>
        </p:spPr>
      </p:cxnSp>
      <p:sp>
        <p:nvSpPr>
          <p:cNvPr id="116" name="TextBox 115"/>
          <p:cNvSpPr txBox="1"/>
          <p:nvPr/>
        </p:nvSpPr>
        <p:spPr>
          <a:xfrm>
            <a:off x="975152" y="1831819"/>
            <a:ext cx="748384" cy="521967"/>
          </a:xfrm>
          <a:prstGeom prst="rect">
            <a:avLst/>
          </a:prstGeom>
          <a:noFill/>
        </p:spPr>
        <p:txBody>
          <a:bodyPr wrap="square" rtlCol="0">
            <a:spAutoFit/>
          </a:bodyPr>
          <a:lstStyle/>
          <a:p>
            <a:pPr>
              <a:lnSpc>
                <a:spcPct val="80000"/>
              </a:lnSpc>
              <a:defRPr/>
            </a:pPr>
            <a:r>
              <a:rPr lang="en-US" altLang="zh-CN" sz="4000" kern="0" dirty="0">
                <a:solidFill>
                  <a:sysClr val="window" lastClr="FFFFFF"/>
                </a:solidFill>
                <a:latin typeface="Adidas Unity" pitchFamily="2" charset="0"/>
                <a:ea typeface="Gungsuh" pitchFamily="18" charset="-127"/>
              </a:rPr>
              <a:t>01</a:t>
            </a:r>
            <a:endParaRPr lang="zh-CN" altLang="en-US" sz="4000" kern="0" dirty="0">
              <a:solidFill>
                <a:sysClr val="window" lastClr="FFFFFF"/>
              </a:solidFill>
              <a:latin typeface="Adidas Unity" pitchFamily="2" charset="0"/>
              <a:ea typeface="Gungsuh" pitchFamily="18" charset="-127"/>
            </a:endParaRPr>
          </a:p>
        </p:txBody>
      </p:sp>
      <p:sp>
        <p:nvSpPr>
          <p:cNvPr id="117" name="TextBox 116"/>
          <p:cNvSpPr txBox="1"/>
          <p:nvPr/>
        </p:nvSpPr>
        <p:spPr>
          <a:xfrm>
            <a:off x="788822" y="1038931"/>
            <a:ext cx="938893"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000" dirty="0" smtClean="0">
                <a:solidFill>
                  <a:sysClr val="window" lastClr="FFFFFF"/>
                </a:solidFill>
              </a:rPr>
              <a:t>1979-1981</a:t>
            </a:r>
            <a:endParaRPr lang="zh-CN" altLang="en-US" sz="2000" dirty="0">
              <a:solidFill>
                <a:sysClr val="window" lastClr="FFFFFF"/>
              </a:solidFill>
            </a:endParaRPr>
          </a:p>
        </p:txBody>
      </p:sp>
      <p:sp>
        <p:nvSpPr>
          <p:cNvPr id="118" name="TextBox 117"/>
          <p:cNvSpPr txBox="1"/>
          <p:nvPr/>
        </p:nvSpPr>
        <p:spPr>
          <a:xfrm>
            <a:off x="2167306" y="905641"/>
            <a:ext cx="3322564" cy="1600438"/>
          </a:xfrm>
          <a:prstGeom prst="rect">
            <a:avLst/>
          </a:prstGeom>
          <a:noFill/>
        </p:spPr>
        <p:txBody>
          <a:bodyPr wrap="square" rtlCol="0">
            <a:spAutoFit/>
          </a:bodyPr>
          <a:lstStyle/>
          <a:p>
            <a:pPr>
              <a:defRPr/>
            </a:pP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国务院提出了“按行业组织、按行业管理、按行业规划”的原则，继续组建一些行业协会。在这一原则的指导下，</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1979</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年，中国企业联合会和中国质量管理协会成立。</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1980</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年，中国包装技术协会成立。</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1981</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年，中国食品工业协会成立。</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119" name="圆角矩形 118"/>
          <p:cNvSpPr/>
          <p:nvPr/>
        </p:nvSpPr>
        <p:spPr>
          <a:xfrm>
            <a:off x="1260479" y="2684894"/>
            <a:ext cx="5583733" cy="1692719"/>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20" name="圆角矩形 119"/>
          <p:cNvSpPr/>
          <p:nvPr/>
        </p:nvSpPr>
        <p:spPr>
          <a:xfrm>
            <a:off x="1253003" y="2744581"/>
            <a:ext cx="4913056" cy="1591155"/>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21" name="燕尾形 120"/>
          <p:cNvSpPr/>
          <p:nvPr/>
        </p:nvSpPr>
        <p:spPr>
          <a:xfrm>
            <a:off x="2296796" y="2796570"/>
            <a:ext cx="439945" cy="659921"/>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Text" lastClr="000000"/>
              </a:solidFill>
              <a:latin typeface="Calibri"/>
            </a:endParaRPr>
          </a:p>
        </p:txBody>
      </p:sp>
      <p:sp>
        <p:nvSpPr>
          <p:cNvPr id="122" name="圆角矩形 121"/>
          <p:cNvSpPr/>
          <p:nvPr/>
        </p:nvSpPr>
        <p:spPr>
          <a:xfrm>
            <a:off x="1253003" y="2722152"/>
            <a:ext cx="1208038" cy="1655460"/>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23" name="椭圆 122"/>
          <p:cNvSpPr/>
          <p:nvPr/>
        </p:nvSpPr>
        <p:spPr>
          <a:xfrm>
            <a:off x="1344122" y="2655039"/>
            <a:ext cx="1029069" cy="1789686"/>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24" name="圆角矩形 123"/>
          <p:cNvSpPr/>
          <p:nvPr/>
        </p:nvSpPr>
        <p:spPr>
          <a:xfrm>
            <a:off x="1306741" y="2752057"/>
            <a:ext cx="1096061" cy="1588347"/>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25" name="等腰三角形 124"/>
          <p:cNvSpPr/>
          <p:nvPr/>
        </p:nvSpPr>
        <p:spPr>
          <a:xfrm rot="5400000">
            <a:off x="2330522" y="3046532"/>
            <a:ext cx="357939" cy="156599"/>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cxnSp>
        <p:nvCxnSpPr>
          <p:cNvPr id="126" name="直接连接符 125"/>
          <p:cNvCxnSpPr/>
          <p:nvPr/>
        </p:nvCxnSpPr>
        <p:spPr>
          <a:xfrm>
            <a:off x="1407650" y="3719398"/>
            <a:ext cx="901831" cy="0"/>
          </a:xfrm>
          <a:prstGeom prst="line">
            <a:avLst/>
          </a:prstGeom>
          <a:noFill/>
          <a:ln w="12700" cap="flat" cmpd="sng" algn="ctr">
            <a:solidFill>
              <a:srgbClr val="0062AC"/>
            </a:solidFill>
            <a:prstDash val="solid"/>
          </a:ln>
          <a:effectLst>
            <a:outerShdw dist="12700" dir="5400000" algn="t" rotWithShape="0">
              <a:srgbClr val="00B0F0"/>
            </a:outerShdw>
          </a:effectLst>
        </p:spPr>
      </p:cxnSp>
      <p:sp>
        <p:nvSpPr>
          <p:cNvPr id="127" name="TextBox 126"/>
          <p:cNvSpPr txBox="1"/>
          <p:nvPr/>
        </p:nvSpPr>
        <p:spPr>
          <a:xfrm>
            <a:off x="1544587" y="3703353"/>
            <a:ext cx="748384" cy="535531"/>
          </a:xfrm>
          <a:prstGeom prst="rect">
            <a:avLst/>
          </a:prstGeom>
          <a:noFill/>
        </p:spPr>
        <p:txBody>
          <a:bodyPr wrap="square" rtlCol="0">
            <a:spAutoFit/>
          </a:bodyPr>
          <a:lstStyle/>
          <a:p>
            <a:pPr>
              <a:lnSpc>
                <a:spcPct val="80000"/>
              </a:lnSpc>
              <a:defRPr/>
            </a:pPr>
            <a:r>
              <a:rPr lang="en-US" altLang="zh-CN" sz="3600" kern="0" dirty="0">
                <a:solidFill>
                  <a:sysClr val="window" lastClr="FFFFFF"/>
                </a:solidFill>
                <a:latin typeface="Adidas Unity" pitchFamily="2" charset="0"/>
                <a:ea typeface="Gungsuh" pitchFamily="18" charset="-127"/>
              </a:rPr>
              <a:t>02</a:t>
            </a:r>
            <a:endParaRPr lang="zh-CN" altLang="en-US" sz="3600" kern="0" dirty="0">
              <a:solidFill>
                <a:sysClr val="window" lastClr="FFFFFF"/>
              </a:solidFill>
              <a:latin typeface="Adidas Unity" pitchFamily="2" charset="0"/>
              <a:ea typeface="Gungsuh" pitchFamily="18" charset="-127"/>
            </a:endParaRPr>
          </a:p>
        </p:txBody>
      </p:sp>
      <p:sp>
        <p:nvSpPr>
          <p:cNvPr id="128" name="TextBox 127"/>
          <p:cNvSpPr txBox="1"/>
          <p:nvPr/>
        </p:nvSpPr>
        <p:spPr>
          <a:xfrm>
            <a:off x="1358257" y="2910465"/>
            <a:ext cx="938893"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000" dirty="0" smtClean="0">
                <a:solidFill>
                  <a:sysClr val="window" lastClr="FFFFFF"/>
                </a:solidFill>
              </a:rPr>
              <a:t>1984-1988</a:t>
            </a:r>
            <a:endParaRPr lang="zh-CN" altLang="en-US" sz="2000" dirty="0">
              <a:solidFill>
                <a:sysClr val="window" lastClr="FFFFFF"/>
              </a:solidFill>
            </a:endParaRPr>
          </a:p>
        </p:txBody>
      </p:sp>
      <p:sp>
        <p:nvSpPr>
          <p:cNvPr id="129" name="TextBox 128"/>
          <p:cNvSpPr txBox="1"/>
          <p:nvPr/>
        </p:nvSpPr>
        <p:spPr>
          <a:xfrm>
            <a:off x="2753290" y="2712744"/>
            <a:ext cx="3762926" cy="1815882"/>
          </a:xfrm>
          <a:prstGeom prst="rect">
            <a:avLst/>
          </a:prstGeom>
          <a:noFill/>
        </p:spPr>
        <p:txBody>
          <a:bodyPr wrap="square" rtlCol="0">
            <a:spAutoFit/>
          </a:bodyPr>
          <a:lstStyle/>
          <a:p>
            <a:pPr>
              <a:defRPr/>
            </a:pP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从</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1984</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年开始，我国的经济体制改革全面展开，国务院确定在工业系统进行改革，并把机械工业部和电子工业部确定为管理体制改革的试点部门，目的是使政府部门实现三个转变：由直接管理转变为间接管理、由微观管理转变为宏观管理、由部门管理转变为行业管理。在这一试点精神的推动下，</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1984</a:t>
            </a: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年中国</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有色金属协会</a:t>
            </a: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等一</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批行业协会成立。</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130" name="圆角矩形 129"/>
          <p:cNvSpPr/>
          <p:nvPr/>
        </p:nvSpPr>
        <p:spPr>
          <a:xfrm>
            <a:off x="1803756" y="4549489"/>
            <a:ext cx="5504548" cy="1692719"/>
          </a:xfrm>
          <a:prstGeom prst="roundRect">
            <a:avLst>
              <a:gd name="adj" fmla="val 11699"/>
            </a:avLst>
          </a:prstGeom>
          <a:solidFill>
            <a:sysClr val="window" lastClr="FFFFFF">
              <a:lumMod val="85000"/>
            </a:sysClr>
          </a:solidFill>
          <a:ln w="57150" cap="flat" cmpd="sng" algn="ctr">
            <a:solidFill>
              <a:sysClr val="window" lastClr="FFFFFF"/>
            </a:solidFill>
            <a:prstDash val="soli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31" name="圆角矩形 130"/>
          <p:cNvSpPr/>
          <p:nvPr/>
        </p:nvSpPr>
        <p:spPr>
          <a:xfrm>
            <a:off x="1931156" y="4609176"/>
            <a:ext cx="4913056" cy="1591155"/>
          </a:xfrm>
          <a:prstGeom prst="roundRect">
            <a:avLst>
              <a:gd name="adj" fmla="val 11699"/>
            </a:avLst>
          </a:pr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25400" cap="flat" cmpd="sng" algn="ctr">
            <a:noFill/>
            <a:prstDash val="solid"/>
          </a:ln>
          <a:effectLst>
            <a:outerShdw blurRad="50800" dist="38100" algn="l" rotWithShape="0">
              <a:prstClr val="black">
                <a:alpha val="3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32" name="燕尾形 131"/>
          <p:cNvSpPr/>
          <p:nvPr/>
        </p:nvSpPr>
        <p:spPr>
          <a:xfrm>
            <a:off x="2974949" y="4661165"/>
            <a:ext cx="439945" cy="659921"/>
          </a:xfrm>
          <a:prstGeom prst="chevron">
            <a:avLst>
              <a:gd name="adj" fmla="val 73506"/>
            </a:avLst>
          </a:prstGeom>
          <a:gradFill flip="none" rotWithShape="1">
            <a:gsLst>
              <a:gs pos="13000">
                <a:srgbClr val="0070C0">
                  <a:shade val="30000"/>
                  <a:satMod val="115000"/>
                </a:srgbClr>
              </a:gs>
              <a:gs pos="43000">
                <a:srgbClr val="0070C0">
                  <a:shade val="67500"/>
                  <a:satMod val="115000"/>
                </a:srgbClr>
              </a:gs>
              <a:gs pos="77000">
                <a:srgbClr val="0089FA"/>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Text" lastClr="000000"/>
              </a:solidFill>
              <a:latin typeface="Calibri"/>
            </a:endParaRPr>
          </a:p>
        </p:txBody>
      </p:sp>
      <p:sp>
        <p:nvSpPr>
          <p:cNvPr id="133" name="圆角矩形 132"/>
          <p:cNvSpPr/>
          <p:nvPr/>
        </p:nvSpPr>
        <p:spPr>
          <a:xfrm>
            <a:off x="1931156" y="4586747"/>
            <a:ext cx="1208038" cy="1655460"/>
          </a:xfrm>
          <a:prstGeom prst="roundRect">
            <a:avLst/>
          </a:pr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34" name="椭圆 133"/>
          <p:cNvSpPr/>
          <p:nvPr/>
        </p:nvSpPr>
        <p:spPr>
          <a:xfrm>
            <a:off x="2022275" y="4519634"/>
            <a:ext cx="1029069" cy="1789686"/>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35" name="圆角矩形 134"/>
          <p:cNvSpPr/>
          <p:nvPr/>
        </p:nvSpPr>
        <p:spPr>
          <a:xfrm>
            <a:off x="1984894" y="4616652"/>
            <a:ext cx="1096061" cy="1588347"/>
          </a:xfrm>
          <a:prstGeom prst="roundRect">
            <a:avLst/>
          </a:prstGeom>
          <a:noFill/>
          <a:ln w="57150" cap="flat" cmpd="sng" algn="ctr">
            <a:solidFill>
              <a:srgbClr val="009AD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36" name="等腰三角形 135"/>
          <p:cNvSpPr/>
          <p:nvPr/>
        </p:nvSpPr>
        <p:spPr>
          <a:xfrm rot="5400000">
            <a:off x="3008675" y="4911127"/>
            <a:ext cx="357939" cy="156599"/>
          </a:xfrm>
          <a:prstGeom prst="triangle">
            <a:avLst/>
          </a:prstGeom>
          <a:solidFill>
            <a:srgbClr val="009AD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cxnSp>
        <p:nvCxnSpPr>
          <p:cNvPr id="137" name="直接连接符 136"/>
          <p:cNvCxnSpPr/>
          <p:nvPr/>
        </p:nvCxnSpPr>
        <p:spPr>
          <a:xfrm>
            <a:off x="2085803" y="5583993"/>
            <a:ext cx="901831" cy="0"/>
          </a:xfrm>
          <a:prstGeom prst="line">
            <a:avLst/>
          </a:prstGeom>
          <a:noFill/>
          <a:ln w="12700" cap="flat" cmpd="sng" algn="ctr">
            <a:solidFill>
              <a:srgbClr val="0062AC"/>
            </a:solidFill>
            <a:prstDash val="solid"/>
          </a:ln>
          <a:effectLst>
            <a:outerShdw dist="12700" dir="5400000" algn="t" rotWithShape="0">
              <a:srgbClr val="00B0F0"/>
            </a:outerShdw>
          </a:effectLst>
        </p:spPr>
      </p:cxnSp>
      <p:sp>
        <p:nvSpPr>
          <p:cNvPr id="138" name="TextBox 137"/>
          <p:cNvSpPr txBox="1"/>
          <p:nvPr/>
        </p:nvSpPr>
        <p:spPr>
          <a:xfrm>
            <a:off x="2222740" y="5567948"/>
            <a:ext cx="748384" cy="535531"/>
          </a:xfrm>
          <a:prstGeom prst="rect">
            <a:avLst/>
          </a:prstGeom>
          <a:noFill/>
        </p:spPr>
        <p:txBody>
          <a:bodyPr wrap="square" rtlCol="0">
            <a:spAutoFit/>
          </a:bodyPr>
          <a:lstStyle/>
          <a:p>
            <a:pPr>
              <a:lnSpc>
                <a:spcPct val="80000"/>
              </a:lnSpc>
              <a:defRPr/>
            </a:pPr>
            <a:r>
              <a:rPr lang="en-US" altLang="zh-CN" sz="3600" kern="0" dirty="0">
                <a:solidFill>
                  <a:sysClr val="window" lastClr="FFFFFF"/>
                </a:solidFill>
                <a:latin typeface="Adidas Unity" pitchFamily="2" charset="0"/>
                <a:ea typeface="Gungsuh" pitchFamily="18" charset="-127"/>
              </a:rPr>
              <a:t>03</a:t>
            </a:r>
            <a:endParaRPr lang="zh-CN" altLang="en-US" sz="3600" kern="0" dirty="0">
              <a:solidFill>
                <a:sysClr val="window" lastClr="FFFFFF"/>
              </a:solidFill>
              <a:latin typeface="Adidas Unity" pitchFamily="2" charset="0"/>
              <a:ea typeface="Gungsuh" pitchFamily="18" charset="-127"/>
            </a:endParaRPr>
          </a:p>
        </p:txBody>
      </p:sp>
      <p:sp>
        <p:nvSpPr>
          <p:cNvPr id="139" name="TextBox 138"/>
          <p:cNvSpPr txBox="1"/>
          <p:nvPr/>
        </p:nvSpPr>
        <p:spPr>
          <a:xfrm>
            <a:off x="2036410" y="4775060"/>
            <a:ext cx="938893"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000" dirty="0" smtClean="0">
                <a:solidFill>
                  <a:sysClr val="window" lastClr="FFFFFF"/>
                </a:solidFill>
              </a:rPr>
              <a:t>1988</a:t>
            </a:r>
            <a:endParaRPr lang="zh-CN" altLang="en-US" sz="2000" dirty="0">
              <a:solidFill>
                <a:sysClr val="window" lastClr="FFFFFF"/>
              </a:solidFill>
            </a:endParaRPr>
          </a:p>
        </p:txBody>
      </p:sp>
      <p:sp>
        <p:nvSpPr>
          <p:cNvPr id="140" name="TextBox 139"/>
          <p:cNvSpPr txBox="1"/>
          <p:nvPr/>
        </p:nvSpPr>
        <p:spPr>
          <a:xfrm>
            <a:off x="3414894" y="4609176"/>
            <a:ext cx="3821402" cy="1815882"/>
          </a:xfrm>
          <a:prstGeom prst="rect">
            <a:avLst/>
          </a:prstGeom>
          <a:noFill/>
        </p:spPr>
        <p:txBody>
          <a:bodyPr wrap="square" rtlCol="0">
            <a:spAutoFit/>
          </a:bodyPr>
          <a:lstStyle/>
          <a:p>
            <a:pPr>
              <a:defRPr/>
            </a:pP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1988</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年政府机构改革首次提出“转变政府职能是机构改革的关键</a:t>
            </a: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 这</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就是四个分开：政企分开、政资分开、政事分开、政府与市场中介组织分开（过去是政社分开）</a:t>
            </a: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a:t>
            </a:r>
            <a:r>
              <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rPr>
              <a:t>1988</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年</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8</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11</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月，先后成立了若干个行业协会，一大批地方行业协会取代了二级公司。诸如中国纺织品进出口商会、中国轻工工艺进出口商会、中国五矿化工进出口商会都是在这一时期成立的。</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141" name="圆角矩形 20"/>
          <p:cNvSpPr/>
          <p:nvPr/>
        </p:nvSpPr>
        <p:spPr>
          <a:xfrm>
            <a:off x="7956376" y="775237"/>
            <a:ext cx="1187624" cy="5052208"/>
          </a:xfrm>
          <a:custGeom>
            <a:avLst/>
            <a:gdLst>
              <a:gd name="connsiteX0" fmla="*/ 1187624 w 1279064"/>
              <a:gd name="connsiteY0" fmla="*/ 5052208 h 5143648"/>
              <a:gd name="connsiteX1" fmla="*/ 264035 w 1279064"/>
              <a:gd name="connsiteY1" fmla="*/ 5052208 h 5143648"/>
              <a:gd name="connsiteX2" fmla="*/ 0 w 1279064"/>
              <a:gd name="connsiteY2" fmla="*/ 4788173 h 5143648"/>
              <a:gd name="connsiteX3" fmla="*/ 0 w 1279064"/>
              <a:gd name="connsiteY3" fmla="*/ 264035 h 5143648"/>
              <a:gd name="connsiteX4" fmla="*/ 264035 w 1279064"/>
              <a:gd name="connsiteY4" fmla="*/ 0 h 5143648"/>
              <a:gd name="connsiteX5" fmla="*/ 1187624 w 1279064"/>
              <a:gd name="connsiteY5" fmla="*/ 0 h 5143648"/>
              <a:gd name="connsiteX6" fmla="*/ 1279064 w 1279064"/>
              <a:gd name="connsiteY6" fmla="*/ 5143648 h 5143648"/>
              <a:gd name="connsiteX0" fmla="*/ 1187624 w 1187624"/>
              <a:gd name="connsiteY0" fmla="*/ 5052208 h 5052208"/>
              <a:gd name="connsiteX1" fmla="*/ 264035 w 1187624"/>
              <a:gd name="connsiteY1" fmla="*/ 5052208 h 5052208"/>
              <a:gd name="connsiteX2" fmla="*/ 0 w 1187624"/>
              <a:gd name="connsiteY2" fmla="*/ 4788173 h 5052208"/>
              <a:gd name="connsiteX3" fmla="*/ 0 w 1187624"/>
              <a:gd name="connsiteY3" fmla="*/ 264035 h 5052208"/>
              <a:gd name="connsiteX4" fmla="*/ 264035 w 1187624"/>
              <a:gd name="connsiteY4" fmla="*/ 0 h 5052208"/>
              <a:gd name="connsiteX5" fmla="*/ 1187624 w 1187624"/>
              <a:gd name="connsiteY5" fmla="*/ 0 h 50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624" h="5052208">
                <a:moveTo>
                  <a:pt x="1187624" y="5052208"/>
                </a:moveTo>
                <a:lnTo>
                  <a:pt x="264035" y="5052208"/>
                </a:lnTo>
                <a:cubicBezTo>
                  <a:pt x="118212" y="5052208"/>
                  <a:pt x="0" y="4933996"/>
                  <a:pt x="0" y="4788173"/>
                </a:cubicBezTo>
                <a:lnTo>
                  <a:pt x="0" y="264035"/>
                </a:lnTo>
                <a:cubicBezTo>
                  <a:pt x="0" y="118212"/>
                  <a:pt x="118212" y="0"/>
                  <a:pt x="264035" y="0"/>
                </a:cubicBezTo>
                <a:lnTo>
                  <a:pt x="1187624" y="0"/>
                </a:lnTo>
              </a:path>
            </a:pathLst>
          </a:custGeom>
          <a:gradFill flip="none" rotWithShape="1">
            <a:gsLst>
              <a:gs pos="38000">
                <a:srgbClr val="0070C0"/>
              </a:gs>
              <a:gs pos="89000">
                <a:srgbClr val="0062AC"/>
              </a:gs>
              <a:gs pos="100000">
                <a:srgbClr val="0070C0">
                  <a:shade val="100000"/>
                  <a:satMod val="115000"/>
                </a:srgbClr>
              </a:gs>
            </a:gsLst>
            <a:path path="shape">
              <a:fillToRect l="50000" t="50000" r="50000" b="50000"/>
            </a:path>
            <a:tileRect/>
          </a:gradFill>
          <a:ln w="25400" cap="flat" cmpd="sng" algn="ctr">
            <a:solidFill>
              <a:sysClr val="window" lastClr="FFFFFF"/>
            </a:solidFill>
            <a:prstDash val="solid"/>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42" name="椭圆 141"/>
          <p:cNvSpPr/>
          <p:nvPr/>
        </p:nvSpPr>
        <p:spPr>
          <a:xfrm>
            <a:off x="8028384" y="-891054"/>
            <a:ext cx="1115615" cy="7776864"/>
          </a:xfrm>
          <a:prstGeom prst="ellipse">
            <a:avLst/>
          </a:prstGeom>
          <a:gradFill flip="none" rotWithShape="1">
            <a:gsLst>
              <a:gs pos="0">
                <a:srgbClr val="00ADEA"/>
              </a:gs>
              <a:gs pos="53000">
                <a:srgbClr val="0070C0">
                  <a:alpha val="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143" name="TextBox 142"/>
          <p:cNvSpPr txBox="1"/>
          <p:nvPr/>
        </p:nvSpPr>
        <p:spPr>
          <a:xfrm>
            <a:off x="8164849" y="1734073"/>
            <a:ext cx="1015663" cy="2817438"/>
          </a:xfrm>
          <a:prstGeom prst="rect">
            <a:avLst/>
          </a:prstGeom>
          <a:noFill/>
        </p:spPr>
        <p:txBody>
          <a:bodyPr vert="eaVert" wrap="none" rtlCol="0">
            <a:spAutoFit/>
          </a:bodyPr>
          <a:lstStyle/>
          <a:p>
            <a:pPr>
              <a:defRPr/>
            </a:pPr>
            <a:r>
              <a:rPr lang="zh-CN" altLang="en-US" sz="5400" b="1" kern="0" dirty="0" smtClean="0">
                <a:solidFill>
                  <a:sysClr val="window" lastClr="FFFFFF"/>
                </a:solidFill>
                <a:effectLst>
                  <a:outerShdw blurRad="50800" dist="38100" dir="5400000" algn="t" rotWithShape="0">
                    <a:srgbClr val="004D86"/>
                  </a:outerShdw>
                </a:effectLst>
                <a:latin typeface="Agency FB" pitchFamily="34" charset="0"/>
              </a:rPr>
              <a:t>第一阶段</a:t>
            </a:r>
            <a:endParaRPr lang="zh-CN" altLang="en-US" sz="5400" b="1" kern="0" dirty="0">
              <a:solidFill>
                <a:sysClr val="window" lastClr="FFFFFF"/>
              </a:solidFill>
              <a:effectLst>
                <a:outerShdw blurRad="50800" dist="38100" dir="5400000" algn="t" rotWithShape="0">
                  <a:srgbClr val="004D86"/>
                </a:outerShdw>
              </a:effectLst>
              <a:latin typeface="Agency FB" pitchFamily="34" charset="0"/>
            </a:endParaRPr>
          </a:p>
        </p:txBody>
      </p:sp>
    </p:spTree>
    <p:extLst>
      <p:ext uri="{BB962C8B-B14F-4D97-AF65-F5344CB8AC3E}">
        <p14:creationId xmlns:p14="http://schemas.microsoft.com/office/powerpoint/2010/main" val="327797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p:blipFill>
        <p:spPr bwMode="auto">
          <a:xfrm rot="10800000" flipH="1">
            <a:off x="-252536" y="891650"/>
            <a:ext cx="9649072" cy="5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组合 35"/>
          <p:cNvGrpSpPr/>
          <p:nvPr/>
        </p:nvGrpSpPr>
        <p:grpSpPr>
          <a:xfrm>
            <a:off x="992270" y="218044"/>
            <a:ext cx="5933503" cy="1557842"/>
            <a:chOff x="971599" y="2348880"/>
            <a:chExt cx="6408713" cy="2520280"/>
          </a:xfrm>
        </p:grpSpPr>
        <p:sp>
          <p:nvSpPr>
            <p:cNvPr id="37" name="矩形 36"/>
            <p:cNvSpPr/>
            <p:nvPr/>
          </p:nvSpPr>
          <p:spPr>
            <a:xfrm>
              <a:off x="971600" y="2348880"/>
              <a:ext cx="6408712" cy="2520280"/>
            </a:xfrm>
            <a:prstGeom prst="rect">
              <a:avLst/>
            </a:prstGeom>
            <a:gradFill flip="none" rotWithShape="1">
              <a:gsLst>
                <a:gs pos="95000">
                  <a:srgbClr val="B2EA4C"/>
                </a:gs>
                <a:gs pos="99000">
                  <a:srgbClr val="9EDA42"/>
                </a:gs>
                <a:gs pos="0">
                  <a:srgbClr val="ABE14B"/>
                </a:gs>
                <a:gs pos="52000">
                  <a:srgbClr val="73C323"/>
                </a:gs>
                <a:gs pos="19000">
                  <a:srgbClr val="89D327"/>
                </a:gs>
                <a:gs pos="78000">
                  <a:srgbClr val="88D937">
                    <a:shade val="100000"/>
                    <a:satMod val="115000"/>
                  </a:srgbClr>
                </a:gs>
              </a:gsLst>
              <a:lin ang="5400000" scaled="1"/>
              <a:tileRect/>
            </a:gradFill>
            <a:ln w="25400" cap="flat" cmpd="sng" algn="ctr">
              <a:solidFill>
                <a:srgbClr val="ABE14B"/>
              </a:solidFill>
              <a:prstDash val="solid"/>
            </a:ln>
            <a:effectLst>
              <a:outerShdw blurRad="342900" dist="76200" dir="5400000" algn="t" rotWithShape="0">
                <a:prstClr val="black">
                  <a:alpha val="37000"/>
                </a:prstClr>
              </a:outerShdw>
            </a:effectLst>
          </p:spPr>
          <p:txBody>
            <a:bodyPr rtlCol="0" anchor="ctr"/>
            <a:lstStyle/>
            <a:p>
              <a:pPr algn="ctr">
                <a:defRPr/>
              </a:pPr>
              <a:endParaRPr lang="zh-CN" altLang="en-US" kern="0">
                <a:solidFill>
                  <a:sysClr val="window" lastClr="FFFFFF"/>
                </a:solidFill>
                <a:latin typeface="Calibri"/>
              </a:endParaRPr>
            </a:p>
          </p:txBody>
        </p:sp>
        <p:sp>
          <p:nvSpPr>
            <p:cNvPr id="38" name="矩形 37"/>
            <p:cNvSpPr/>
            <p:nvPr/>
          </p:nvSpPr>
          <p:spPr>
            <a:xfrm>
              <a:off x="971600" y="2348880"/>
              <a:ext cx="6408712" cy="1260140"/>
            </a:xfrm>
            <a:prstGeom prst="rect">
              <a:avLst/>
            </a:prstGeom>
            <a:gradFill flip="none" rotWithShape="1">
              <a:gsLst>
                <a:gs pos="0">
                  <a:srgbClr val="B2EA4C"/>
                </a:gs>
                <a:gs pos="100000">
                  <a:srgbClr val="B2EB4B">
                    <a:shade val="100000"/>
                    <a:satMod val="115000"/>
                    <a:alpha val="40000"/>
                  </a:srgbClr>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39" name="等腰三角形 6"/>
            <p:cNvSpPr/>
            <p:nvPr/>
          </p:nvSpPr>
          <p:spPr>
            <a:xfrm rot="16200000" flipH="1">
              <a:off x="3181967" y="452616"/>
              <a:ext cx="1818202" cy="6238938"/>
            </a:xfrm>
            <a:custGeom>
              <a:avLst/>
              <a:gdLst/>
              <a:ahLst/>
              <a:cxnLst/>
              <a:rect l="l" t="t" r="r" b="b"/>
              <a:pathLst>
                <a:path w="1818202" h="6038409">
                  <a:moveTo>
                    <a:pt x="0" y="421786"/>
                  </a:moveTo>
                  <a:lnTo>
                    <a:pt x="0" y="5534354"/>
                  </a:lnTo>
                  <a:lnTo>
                    <a:pt x="560140" y="5534354"/>
                  </a:lnTo>
                  <a:lnTo>
                    <a:pt x="909102" y="6038409"/>
                  </a:lnTo>
                  <a:lnTo>
                    <a:pt x="1258063" y="5534354"/>
                  </a:lnTo>
                  <a:lnTo>
                    <a:pt x="1818202" y="5534354"/>
                  </a:lnTo>
                  <a:lnTo>
                    <a:pt x="1818202" y="421786"/>
                  </a:lnTo>
                  <a:lnTo>
                    <a:pt x="1201108" y="421786"/>
                  </a:lnTo>
                  <a:lnTo>
                    <a:pt x="909102" y="0"/>
                  </a:lnTo>
                  <a:lnTo>
                    <a:pt x="617096" y="421786"/>
                  </a:lnTo>
                  <a:close/>
                </a:path>
              </a:pathLst>
            </a:custGeom>
            <a:gradFill flip="none" rotWithShape="1">
              <a:gsLst>
                <a:gs pos="0">
                  <a:srgbClr val="D1D1D1"/>
                </a:gs>
                <a:gs pos="100000">
                  <a:sysClr val="window" lastClr="FFFFFF">
                    <a:shade val="100000"/>
                    <a:satMod val="115000"/>
                  </a:sysClr>
                </a:gs>
              </a:gsLst>
              <a:lin ang="10800000" scaled="1"/>
              <a:tileRect/>
            </a:gradFill>
            <a:ln w="25400" cap="flat" cmpd="sng" algn="ctr">
              <a:solidFill>
                <a:sysClr val="window" lastClr="FFFFFF"/>
              </a:solidFill>
              <a:prstDash val="solid"/>
            </a:ln>
            <a:effectLst>
              <a:outerShdw blurRad="50800" dist="38100" dir="5400000" algn="t" rotWithShape="0">
                <a:prstClr val="black">
                  <a:alpha val="19000"/>
                </a:prstClr>
              </a:outerShdw>
            </a:effectLst>
          </p:spPr>
          <p:txBody>
            <a:bodyPr rtlCol="0" anchor="ctr"/>
            <a:lstStyle/>
            <a:p>
              <a:pPr algn="ctr">
                <a:defRPr/>
              </a:pPr>
              <a:endParaRPr lang="zh-CN" altLang="en-US" kern="0">
                <a:solidFill>
                  <a:sysClr val="window" lastClr="FFFFFF"/>
                </a:solidFill>
                <a:latin typeface="Calibri"/>
              </a:endParaRPr>
            </a:p>
          </p:txBody>
        </p:sp>
      </p:grpSp>
      <p:sp>
        <p:nvSpPr>
          <p:cNvPr id="40" name="Oval 65"/>
          <p:cNvSpPr>
            <a:spLocks noChangeArrowheads="1"/>
          </p:cNvSpPr>
          <p:nvPr/>
        </p:nvSpPr>
        <p:spPr bwMode="auto">
          <a:xfrm>
            <a:off x="2040066" y="218044"/>
            <a:ext cx="4885705" cy="37283"/>
          </a:xfrm>
          <a:prstGeom prst="ellipse">
            <a:avLst/>
          </a:prstGeom>
          <a:gradFill rotWithShape="1">
            <a:gsLst>
              <a:gs pos="0">
                <a:srgbClr val="D6FE58"/>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sp>
        <p:nvSpPr>
          <p:cNvPr id="41" name="Oval 65"/>
          <p:cNvSpPr>
            <a:spLocks noChangeArrowheads="1"/>
          </p:cNvSpPr>
          <p:nvPr/>
        </p:nvSpPr>
        <p:spPr bwMode="auto">
          <a:xfrm>
            <a:off x="2056549" y="1738603"/>
            <a:ext cx="4885705" cy="37283"/>
          </a:xfrm>
          <a:prstGeom prst="ellipse">
            <a:avLst/>
          </a:prstGeom>
          <a:gradFill rotWithShape="1">
            <a:gsLst>
              <a:gs pos="0">
                <a:srgbClr val="D6FE58"/>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sp>
        <p:nvSpPr>
          <p:cNvPr id="43" name="TextBox 42"/>
          <p:cNvSpPr txBox="1"/>
          <p:nvPr/>
        </p:nvSpPr>
        <p:spPr>
          <a:xfrm>
            <a:off x="1403648" y="342100"/>
            <a:ext cx="4413797" cy="1323439"/>
          </a:xfrm>
          <a:prstGeom prst="rect">
            <a:avLst/>
          </a:prstGeom>
          <a:noFill/>
        </p:spPr>
        <p:txBody>
          <a:bodyPr wrap="square" rtlCol="0">
            <a:spAutoFit/>
          </a:bodyPr>
          <a:lstStyle/>
          <a:p>
            <a:pPr>
              <a:defRPr/>
            </a:pP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20</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世纪</a:t>
            </a: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80</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年代中后期，为推动社会团体的登记注册，国务院在民政部设立了社会团体登记管理部门，并于</a:t>
            </a: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1988</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年</a:t>
            </a: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9</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月和</a:t>
            </a: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1989</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年</a:t>
            </a: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10</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月先后颁布了</a:t>
            </a: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基金会管理办法</a:t>
            </a: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和</a:t>
            </a: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600" kern="0" dirty="0">
                <a:solidFill>
                  <a:sysClr val="windowText" lastClr="000000">
                    <a:lumMod val="65000"/>
                    <a:lumOff val="35000"/>
                  </a:sysClr>
                </a:solidFill>
                <a:latin typeface="Arial" pitchFamily="34" charset="0"/>
                <a:ea typeface="微软雅黑" pitchFamily="34" charset="-122"/>
                <a:cs typeface="Arial" pitchFamily="34" charset="0"/>
              </a:rPr>
              <a:t>社会团体登记管理条例</a:t>
            </a:r>
            <a:r>
              <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600" kern="0" dirty="0" smtClean="0">
                <a:solidFill>
                  <a:sysClr val="windowText" lastClr="000000">
                    <a:lumMod val="65000"/>
                    <a:lumOff val="35000"/>
                  </a:sysClr>
                </a:solidFill>
                <a:latin typeface="Arial" pitchFamily="34" charset="0"/>
                <a:ea typeface="微软雅黑" pitchFamily="34" charset="-122"/>
                <a:cs typeface="Arial" pitchFamily="34" charset="0"/>
              </a:rPr>
              <a:t>。</a:t>
            </a:r>
            <a:endPar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44" name="TextBox 43"/>
          <p:cNvSpPr txBox="1"/>
          <p:nvPr/>
        </p:nvSpPr>
        <p:spPr>
          <a:xfrm>
            <a:off x="5606400" y="729512"/>
            <a:ext cx="693527"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4800" dirty="0">
                <a:solidFill>
                  <a:srgbClr val="EEECE1">
                    <a:lumMod val="25000"/>
                  </a:srgbClr>
                </a:solidFill>
                <a:effectLst>
                  <a:outerShdw dist="38100" dir="5400000" algn="t" rotWithShape="0">
                    <a:sysClr val="window" lastClr="FFFFFF">
                      <a:alpha val="40000"/>
                    </a:sysClr>
                  </a:outerShdw>
                </a:effectLst>
              </a:rPr>
              <a:t>01</a:t>
            </a:r>
            <a:endParaRPr lang="zh-CN" altLang="en-US" sz="4800" dirty="0">
              <a:solidFill>
                <a:srgbClr val="EEECE1">
                  <a:lumMod val="25000"/>
                </a:srgbClr>
              </a:solidFill>
              <a:effectLst>
                <a:outerShdw dist="38100" dir="5400000" algn="t" rotWithShape="0">
                  <a:sysClr val="window" lastClr="FFFFFF">
                    <a:alpha val="40000"/>
                  </a:sysClr>
                </a:outerShdw>
              </a:effectLst>
            </a:endParaRPr>
          </a:p>
        </p:txBody>
      </p:sp>
      <p:pic>
        <p:nvPicPr>
          <p:cNvPr id="4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p:blipFill>
        <p:spPr bwMode="auto">
          <a:xfrm rot="10800000" flipH="1">
            <a:off x="-252536" y="2726319"/>
            <a:ext cx="9649072" cy="5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 name="组合 45"/>
          <p:cNvGrpSpPr/>
          <p:nvPr/>
        </p:nvGrpSpPr>
        <p:grpSpPr>
          <a:xfrm>
            <a:off x="992270" y="2052713"/>
            <a:ext cx="5933503" cy="1557842"/>
            <a:chOff x="971600" y="2348880"/>
            <a:chExt cx="6408712" cy="2520280"/>
          </a:xfrm>
        </p:grpSpPr>
        <p:sp>
          <p:nvSpPr>
            <p:cNvPr id="47" name="矩形 46"/>
            <p:cNvSpPr/>
            <p:nvPr/>
          </p:nvSpPr>
          <p:spPr>
            <a:xfrm>
              <a:off x="971600" y="2348880"/>
              <a:ext cx="6408712" cy="2520280"/>
            </a:xfrm>
            <a:prstGeom prst="rect">
              <a:avLst/>
            </a:prstGeom>
            <a:gradFill flip="none" rotWithShape="1">
              <a:gsLst>
                <a:gs pos="95000">
                  <a:srgbClr val="B2EA4C"/>
                </a:gs>
                <a:gs pos="99000">
                  <a:srgbClr val="9EDA42"/>
                </a:gs>
                <a:gs pos="0">
                  <a:srgbClr val="ABE14B"/>
                </a:gs>
                <a:gs pos="52000">
                  <a:srgbClr val="73C323"/>
                </a:gs>
                <a:gs pos="19000">
                  <a:srgbClr val="89D327"/>
                </a:gs>
                <a:gs pos="78000">
                  <a:srgbClr val="88D937">
                    <a:shade val="100000"/>
                    <a:satMod val="115000"/>
                  </a:srgbClr>
                </a:gs>
              </a:gsLst>
              <a:lin ang="5400000" scaled="1"/>
              <a:tileRect/>
            </a:gradFill>
            <a:ln w="25400" cap="flat" cmpd="sng" algn="ctr">
              <a:solidFill>
                <a:srgbClr val="ABE14B"/>
              </a:solidFill>
              <a:prstDash val="solid"/>
            </a:ln>
            <a:effectLst>
              <a:outerShdw blurRad="342900" dist="76200" dir="5400000" algn="t" rotWithShape="0">
                <a:prstClr val="black">
                  <a:alpha val="37000"/>
                </a:prstClr>
              </a:outerShdw>
            </a:effectLst>
          </p:spPr>
          <p:txBody>
            <a:bodyPr rtlCol="0" anchor="ctr"/>
            <a:lstStyle/>
            <a:p>
              <a:pPr algn="ctr">
                <a:defRPr/>
              </a:pPr>
              <a:endParaRPr lang="zh-CN" altLang="en-US" kern="0">
                <a:solidFill>
                  <a:sysClr val="window" lastClr="FFFFFF"/>
                </a:solidFill>
                <a:latin typeface="Calibri"/>
              </a:endParaRPr>
            </a:p>
          </p:txBody>
        </p:sp>
        <p:sp>
          <p:nvSpPr>
            <p:cNvPr id="48" name="矩形 47"/>
            <p:cNvSpPr/>
            <p:nvPr/>
          </p:nvSpPr>
          <p:spPr>
            <a:xfrm>
              <a:off x="971600" y="2348880"/>
              <a:ext cx="6408712" cy="1260140"/>
            </a:xfrm>
            <a:prstGeom prst="rect">
              <a:avLst/>
            </a:prstGeom>
            <a:gradFill flip="none" rotWithShape="1">
              <a:gsLst>
                <a:gs pos="0">
                  <a:srgbClr val="B2EA4C"/>
                </a:gs>
                <a:gs pos="100000">
                  <a:srgbClr val="B2EB4B">
                    <a:shade val="100000"/>
                    <a:satMod val="115000"/>
                    <a:alpha val="40000"/>
                  </a:srgbClr>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49" name="等腰三角形 6"/>
            <p:cNvSpPr/>
            <p:nvPr/>
          </p:nvSpPr>
          <p:spPr>
            <a:xfrm rot="16200000" flipH="1">
              <a:off x="3181968" y="452617"/>
              <a:ext cx="1818202" cy="6238935"/>
            </a:xfrm>
            <a:custGeom>
              <a:avLst/>
              <a:gdLst/>
              <a:ahLst/>
              <a:cxnLst/>
              <a:rect l="l" t="t" r="r" b="b"/>
              <a:pathLst>
                <a:path w="1818202" h="6038409">
                  <a:moveTo>
                    <a:pt x="0" y="421786"/>
                  </a:moveTo>
                  <a:lnTo>
                    <a:pt x="0" y="5534354"/>
                  </a:lnTo>
                  <a:lnTo>
                    <a:pt x="560140" y="5534354"/>
                  </a:lnTo>
                  <a:lnTo>
                    <a:pt x="909102" y="6038409"/>
                  </a:lnTo>
                  <a:lnTo>
                    <a:pt x="1258063" y="5534354"/>
                  </a:lnTo>
                  <a:lnTo>
                    <a:pt x="1818202" y="5534354"/>
                  </a:lnTo>
                  <a:lnTo>
                    <a:pt x="1818202" y="421786"/>
                  </a:lnTo>
                  <a:lnTo>
                    <a:pt x="1201108" y="421786"/>
                  </a:lnTo>
                  <a:lnTo>
                    <a:pt x="909102" y="0"/>
                  </a:lnTo>
                  <a:lnTo>
                    <a:pt x="617096" y="421786"/>
                  </a:lnTo>
                  <a:close/>
                </a:path>
              </a:pathLst>
            </a:custGeom>
            <a:gradFill flip="none" rotWithShape="1">
              <a:gsLst>
                <a:gs pos="0">
                  <a:srgbClr val="D1D1D1"/>
                </a:gs>
                <a:gs pos="100000">
                  <a:sysClr val="window" lastClr="FFFFFF">
                    <a:shade val="100000"/>
                    <a:satMod val="115000"/>
                  </a:sysClr>
                </a:gs>
              </a:gsLst>
              <a:lin ang="10800000" scaled="1"/>
              <a:tileRect/>
            </a:gradFill>
            <a:ln w="25400" cap="flat" cmpd="sng" algn="ctr">
              <a:solidFill>
                <a:sysClr val="window" lastClr="FFFFFF"/>
              </a:solidFill>
              <a:prstDash val="solid"/>
            </a:ln>
            <a:effectLst>
              <a:outerShdw blurRad="50800" dist="38100" dir="5400000" algn="t" rotWithShape="0">
                <a:prstClr val="black">
                  <a:alpha val="19000"/>
                </a:prstClr>
              </a:outerShdw>
            </a:effectLst>
          </p:spPr>
          <p:txBody>
            <a:bodyPr rtlCol="0" anchor="ctr"/>
            <a:lstStyle/>
            <a:p>
              <a:pPr algn="ctr">
                <a:defRPr/>
              </a:pPr>
              <a:endParaRPr lang="zh-CN" altLang="en-US" kern="0">
                <a:solidFill>
                  <a:sysClr val="window" lastClr="FFFFFF"/>
                </a:solidFill>
                <a:latin typeface="Calibri"/>
              </a:endParaRPr>
            </a:p>
          </p:txBody>
        </p:sp>
      </p:grpSp>
      <p:sp>
        <p:nvSpPr>
          <p:cNvPr id="50" name="Oval 65"/>
          <p:cNvSpPr>
            <a:spLocks noChangeArrowheads="1"/>
          </p:cNvSpPr>
          <p:nvPr/>
        </p:nvSpPr>
        <p:spPr bwMode="auto">
          <a:xfrm>
            <a:off x="2040066" y="2052713"/>
            <a:ext cx="4885705" cy="37283"/>
          </a:xfrm>
          <a:prstGeom prst="ellipse">
            <a:avLst/>
          </a:prstGeom>
          <a:gradFill rotWithShape="1">
            <a:gsLst>
              <a:gs pos="0">
                <a:srgbClr val="D6FE58"/>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sp>
        <p:nvSpPr>
          <p:cNvPr id="51" name="Oval 65"/>
          <p:cNvSpPr>
            <a:spLocks noChangeArrowheads="1"/>
          </p:cNvSpPr>
          <p:nvPr/>
        </p:nvSpPr>
        <p:spPr bwMode="auto">
          <a:xfrm>
            <a:off x="2056549" y="3573272"/>
            <a:ext cx="4885705" cy="37283"/>
          </a:xfrm>
          <a:prstGeom prst="ellipse">
            <a:avLst/>
          </a:prstGeom>
          <a:gradFill rotWithShape="1">
            <a:gsLst>
              <a:gs pos="0">
                <a:srgbClr val="D6FE58"/>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sp>
        <p:nvSpPr>
          <p:cNvPr id="53" name="TextBox 52"/>
          <p:cNvSpPr txBox="1"/>
          <p:nvPr/>
        </p:nvSpPr>
        <p:spPr>
          <a:xfrm>
            <a:off x="1403648" y="2213725"/>
            <a:ext cx="4381290" cy="1600438"/>
          </a:xfrm>
          <a:prstGeom prst="rect">
            <a:avLst/>
          </a:prstGeom>
          <a:noFill/>
        </p:spPr>
        <p:txBody>
          <a:bodyPr wrap="square" rtlCol="0">
            <a:spAutoFit/>
          </a:bodyPr>
          <a:lstStyle/>
          <a:p>
            <a:pPr>
              <a:defRPr/>
            </a:pP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为了适应加入世界贸易组织的需要</a:t>
            </a: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，包括</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上海市的</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关于本市促进行业协会的若干意见</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和</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关于本市支持行业协会发展改革的若干意见</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等文件。</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2006</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年中国共产党第十六届中央委员会第六次全体会议，提出健全社会组织，增强服务社会功能。</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2007</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年国务院办公厅专门发布文件，提出了加快推进行业协会商会加快改革和发展的意见。</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54" name="TextBox 53"/>
          <p:cNvSpPr txBox="1"/>
          <p:nvPr/>
        </p:nvSpPr>
        <p:spPr>
          <a:xfrm>
            <a:off x="5606400" y="2506631"/>
            <a:ext cx="693527" cy="6340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4400" dirty="0" smtClean="0">
                <a:solidFill>
                  <a:srgbClr val="EEECE1">
                    <a:lumMod val="25000"/>
                  </a:srgbClr>
                </a:solidFill>
                <a:effectLst>
                  <a:outerShdw dist="38100" dir="5400000" algn="t" rotWithShape="0">
                    <a:sysClr val="window" lastClr="FFFFFF">
                      <a:alpha val="40000"/>
                    </a:sysClr>
                  </a:outerShdw>
                </a:effectLst>
              </a:rPr>
              <a:t>02</a:t>
            </a:r>
            <a:endParaRPr lang="zh-CN" altLang="en-US" sz="4400" dirty="0">
              <a:solidFill>
                <a:srgbClr val="EEECE1">
                  <a:lumMod val="25000"/>
                </a:srgbClr>
              </a:solidFill>
              <a:effectLst>
                <a:outerShdw dist="38100" dir="5400000" algn="t" rotWithShape="0">
                  <a:sysClr val="window" lastClr="FFFFFF">
                    <a:alpha val="40000"/>
                  </a:sysClr>
                </a:outerShdw>
              </a:effectLst>
            </a:endParaRPr>
          </a:p>
        </p:txBody>
      </p:sp>
      <p:pic>
        <p:nvPicPr>
          <p:cNvPr id="5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p:blipFill>
        <p:spPr bwMode="auto">
          <a:xfrm rot="10800000" flipH="1">
            <a:off x="-252536" y="4560988"/>
            <a:ext cx="9649072" cy="5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 name="组合 55"/>
          <p:cNvGrpSpPr/>
          <p:nvPr/>
        </p:nvGrpSpPr>
        <p:grpSpPr>
          <a:xfrm>
            <a:off x="992270" y="3887382"/>
            <a:ext cx="5933503" cy="1557842"/>
            <a:chOff x="971600" y="2348880"/>
            <a:chExt cx="6408712" cy="2520280"/>
          </a:xfrm>
        </p:grpSpPr>
        <p:sp>
          <p:nvSpPr>
            <p:cNvPr id="57" name="矩形 56"/>
            <p:cNvSpPr/>
            <p:nvPr/>
          </p:nvSpPr>
          <p:spPr>
            <a:xfrm>
              <a:off x="971600" y="2348880"/>
              <a:ext cx="6408712" cy="2520280"/>
            </a:xfrm>
            <a:prstGeom prst="rect">
              <a:avLst/>
            </a:prstGeom>
            <a:gradFill flip="none" rotWithShape="1">
              <a:gsLst>
                <a:gs pos="95000">
                  <a:srgbClr val="B2EA4C"/>
                </a:gs>
                <a:gs pos="99000">
                  <a:srgbClr val="9EDA42"/>
                </a:gs>
                <a:gs pos="0">
                  <a:srgbClr val="ABE14B"/>
                </a:gs>
                <a:gs pos="52000">
                  <a:srgbClr val="73C323"/>
                </a:gs>
                <a:gs pos="19000">
                  <a:srgbClr val="89D327"/>
                </a:gs>
                <a:gs pos="78000">
                  <a:srgbClr val="88D937">
                    <a:shade val="100000"/>
                    <a:satMod val="115000"/>
                  </a:srgbClr>
                </a:gs>
              </a:gsLst>
              <a:lin ang="5400000" scaled="1"/>
              <a:tileRect/>
            </a:gradFill>
            <a:ln w="25400" cap="flat" cmpd="sng" algn="ctr">
              <a:solidFill>
                <a:srgbClr val="ABE14B"/>
              </a:solidFill>
              <a:prstDash val="solid"/>
            </a:ln>
            <a:effectLst>
              <a:outerShdw blurRad="342900" dist="76200" dir="5400000" algn="t" rotWithShape="0">
                <a:prstClr val="black">
                  <a:alpha val="37000"/>
                </a:prstClr>
              </a:outerShdw>
            </a:effectLst>
          </p:spPr>
          <p:txBody>
            <a:bodyPr rtlCol="0" anchor="ctr"/>
            <a:lstStyle/>
            <a:p>
              <a:pPr algn="ctr">
                <a:defRPr/>
              </a:pPr>
              <a:endParaRPr lang="zh-CN" altLang="en-US" kern="0">
                <a:solidFill>
                  <a:sysClr val="window" lastClr="FFFFFF"/>
                </a:solidFill>
                <a:latin typeface="Calibri"/>
              </a:endParaRPr>
            </a:p>
          </p:txBody>
        </p:sp>
        <p:sp>
          <p:nvSpPr>
            <p:cNvPr id="58" name="矩形 57"/>
            <p:cNvSpPr/>
            <p:nvPr/>
          </p:nvSpPr>
          <p:spPr>
            <a:xfrm>
              <a:off x="971600" y="2348880"/>
              <a:ext cx="6408712" cy="1260140"/>
            </a:xfrm>
            <a:prstGeom prst="rect">
              <a:avLst/>
            </a:prstGeom>
            <a:gradFill flip="none" rotWithShape="1">
              <a:gsLst>
                <a:gs pos="0">
                  <a:srgbClr val="B2EA4C"/>
                </a:gs>
                <a:gs pos="100000">
                  <a:srgbClr val="B2EB4B">
                    <a:shade val="100000"/>
                    <a:satMod val="115000"/>
                    <a:alpha val="40000"/>
                  </a:srgbClr>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59" name="等腰三角形 6"/>
            <p:cNvSpPr/>
            <p:nvPr/>
          </p:nvSpPr>
          <p:spPr>
            <a:xfrm rot="16200000" flipH="1">
              <a:off x="3181968" y="452617"/>
              <a:ext cx="1818202" cy="6238935"/>
            </a:xfrm>
            <a:custGeom>
              <a:avLst/>
              <a:gdLst/>
              <a:ahLst/>
              <a:cxnLst/>
              <a:rect l="l" t="t" r="r" b="b"/>
              <a:pathLst>
                <a:path w="1818202" h="6038409">
                  <a:moveTo>
                    <a:pt x="0" y="421786"/>
                  </a:moveTo>
                  <a:lnTo>
                    <a:pt x="0" y="5534354"/>
                  </a:lnTo>
                  <a:lnTo>
                    <a:pt x="560140" y="5534354"/>
                  </a:lnTo>
                  <a:lnTo>
                    <a:pt x="909102" y="6038409"/>
                  </a:lnTo>
                  <a:lnTo>
                    <a:pt x="1258063" y="5534354"/>
                  </a:lnTo>
                  <a:lnTo>
                    <a:pt x="1818202" y="5534354"/>
                  </a:lnTo>
                  <a:lnTo>
                    <a:pt x="1818202" y="421786"/>
                  </a:lnTo>
                  <a:lnTo>
                    <a:pt x="1201108" y="421786"/>
                  </a:lnTo>
                  <a:lnTo>
                    <a:pt x="909102" y="0"/>
                  </a:lnTo>
                  <a:lnTo>
                    <a:pt x="617096" y="421786"/>
                  </a:lnTo>
                  <a:close/>
                </a:path>
              </a:pathLst>
            </a:custGeom>
            <a:gradFill flip="none" rotWithShape="1">
              <a:gsLst>
                <a:gs pos="0">
                  <a:srgbClr val="D1D1D1"/>
                </a:gs>
                <a:gs pos="100000">
                  <a:sysClr val="window" lastClr="FFFFFF">
                    <a:shade val="100000"/>
                    <a:satMod val="115000"/>
                  </a:sysClr>
                </a:gs>
              </a:gsLst>
              <a:lin ang="10800000" scaled="1"/>
              <a:tileRect/>
            </a:gradFill>
            <a:ln w="25400" cap="flat" cmpd="sng" algn="ctr">
              <a:solidFill>
                <a:sysClr val="window" lastClr="FFFFFF"/>
              </a:solidFill>
              <a:prstDash val="solid"/>
            </a:ln>
            <a:effectLst>
              <a:outerShdw blurRad="50800" dist="38100" dir="5400000" algn="t" rotWithShape="0">
                <a:prstClr val="black">
                  <a:alpha val="19000"/>
                </a:prstClr>
              </a:outerShdw>
            </a:effectLst>
          </p:spPr>
          <p:txBody>
            <a:bodyPr rtlCol="0" anchor="ctr"/>
            <a:lstStyle/>
            <a:p>
              <a:pPr algn="ctr">
                <a:defRPr/>
              </a:pPr>
              <a:endParaRPr lang="zh-CN" altLang="en-US" kern="0">
                <a:solidFill>
                  <a:sysClr val="window" lastClr="FFFFFF"/>
                </a:solidFill>
                <a:latin typeface="Calibri"/>
              </a:endParaRPr>
            </a:p>
          </p:txBody>
        </p:sp>
      </p:grpSp>
      <p:sp>
        <p:nvSpPr>
          <p:cNvPr id="60" name="Oval 65"/>
          <p:cNvSpPr>
            <a:spLocks noChangeArrowheads="1"/>
          </p:cNvSpPr>
          <p:nvPr/>
        </p:nvSpPr>
        <p:spPr bwMode="auto">
          <a:xfrm>
            <a:off x="2040066" y="3887382"/>
            <a:ext cx="4885705" cy="37283"/>
          </a:xfrm>
          <a:prstGeom prst="ellipse">
            <a:avLst/>
          </a:prstGeom>
          <a:gradFill rotWithShape="1">
            <a:gsLst>
              <a:gs pos="0">
                <a:srgbClr val="D6FE58"/>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sp>
        <p:nvSpPr>
          <p:cNvPr id="61" name="Oval 65"/>
          <p:cNvSpPr>
            <a:spLocks noChangeArrowheads="1"/>
          </p:cNvSpPr>
          <p:nvPr/>
        </p:nvSpPr>
        <p:spPr bwMode="auto">
          <a:xfrm>
            <a:off x="2056549" y="5407941"/>
            <a:ext cx="4885705" cy="37283"/>
          </a:xfrm>
          <a:prstGeom prst="ellipse">
            <a:avLst/>
          </a:prstGeom>
          <a:gradFill rotWithShape="1">
            <a:gsLst>
              <a:gs pos="0">
                <a:srgbClr val="D6FE58"/>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ndParaRPr>
          </a:p>
        </p:txBody>
      </p:sp>
      <p:sp>
        <p:nvSpPr>
          <p:cNvPr id="63" name="TextBox 62"/>
          <p:cNvSpPr txBox="1"/>
          <p:nvPr/>
        </p:nvSpPr>
        <p:spPr>
          <a:xfrm>
            <a:off x="1403648" y="4081536"/>
            <a:ext cx="4248471" cy="1169551"/>
          </a:xfrm>
          <a:prstGeom prst="rect">
            <a:avLst/>
          </a:prstGeom>
          <a:noFill/>
        </p:spPr>
        <p:txBody>
          <a:bodyPr wrap="square" rtlCol="0">
            <a:spAutoFit/>
          </a:bodyPr>
          <a:lstStyle/>
          <a:p>
            <a:pPr>
              <a:defRPr/>
            </a:pP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在市场经济发展的需求下，在政府的政策支持下，行业协会商会进入了蓬勃发展的高潮期。登记机关的数据显示，从</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2002</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2006</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年，行业性社会团体总数从</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3.91</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万家增加到</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5.97</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万家，净增</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2.06</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万家；在社会团体总量中所占的比重从</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29</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％提高到</a:t>
            </a:r>
            <a:r>
              <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rPr>
              <a:t>31</a:t>
            </a:r>
            <a:r>
              <a:rPr lang="zh-CN" altLang="en-US" sz="1400" kern="0" dirty="0">
                <a:solidFill>
                  <a:sysClr val="windowText" lastClr="000000">
                    <a:lumMod val="65000"/>
                    <a:lumOff val="35000"/>
                  </a:sysClr>
                </a:solidFill>
                <a:latin typeface="Arial" pitchFamily="34" charset="0"/>
                <a:ea typeface="微软雅黑" pitchFamily="34" charset="-122"/>
                <a:cs typeface="Arial" pitchFamily="34" charset="0"/>
              </a:rPr>
              <a:t>％。</a:t>
            </a:r>
            <a:endParaRPr lang="en-US" altLang="zh-CN" sz="1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64" name="TextBox 63"/>
          <p:cNvSpPr txBox="1"/>
          <p:nvPr/>
        </p:nvSpPr>
        <p:spPr>
          <a:xfrm>
            <a:off x="5436096" y="4451164"/>
            <a:ext cx="1053832" cy="6340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en-US" altLang="zh-CN" sz="4400" dirty="0" smtClean="0">
                <a:solidFill>
                  <a:srgbClr val="EEECE1">
                    <a:lumMod val="25000"/>
                  </a:srgbClr>
                </a:solidFill>
                <a:effectLst>
                  <a:outerShdw dist="38100" dir="5400000" algn="t" rotWithShape="0">
                    <a:sysClr val="window" lastClr="FFFFFF">
                      <a:alpha val="40000"/>
                    </a:sysClr>
                  </a:outerShdw>
                </a:effectLst>
              </a:rPr>
              <a:t>03</a:t>
            </a:r>
            <a:endParaRPr lang="zh-CN" altLang="en-US" sz="4400" dirty="0">
              <a:solidFill>
                <a:srgbClr val="EEECE1">
                  <a:lumMod val="25000"/>
                </a:srgbClr>
              </a:solidFill>
              <a:effectLst>
                <a:outerShdw dist="38100" dir="5400000" algn="t" rotWithShape="0">
                  <a:sysClr val="window" lastClr="FFFFFF">
                    <a:alpha val="40000"/>
                  </a:sysClr>
                </a:outerShdw>
              </a:effectLst>
            </a:endParaRPr>
          </a:p>
        </p:txBody>
      </p:sp>
      <p:sp>
        <p:nvSpPr>
          <p:cNvPr id="65" name="TextBox 64"/>
          <p:cNvSpPr txBox="1"/>
          <p:nvPr/>
        </p:nvSpPr>
        <p:spPr>
          <a:xfrm>
            <a:off x="1691680" y="5655104"/>
            <a:ext cx="5688632" cy="811441"/>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defRPr/>
            </a:pPr>
            <a:r>
              <a:rPr lang="zh-CN" altLang="en-US" sz="4000" kern="0" dirty="0" smtClean="0">
                <a:solidFill>
                  <a:sysClr val="windowText" lastClr="000000">
                    <a:lumMod val="65000"/>
                    <a:lumOff val="35000"/>
                  </a:sysClr>
                </a:solidFill>
              </a:rPr>
              <a:t>第二阶段</a:t>
            </a:r>
            <a:endParaRPr lang="zh-CN" altLang="en-US" sz="4000" kern="0" dirty="0">
              <a:solidFill>
                <a:sysClr val="windowText" lastClr="000000">
                  <a:lumMod val="65000"/>
                  <a:lumOff val="35000"/>
                </a:sysClr>
              </a:solidFill>
            </a:endParaRPr>
          </a:p>
        </p:txBody>
      </p:sp>
      <p:sp>
        <p:nvSpPr>
          <p:cNvPr id="66" name="矩形 65"/>
          <p:cNvSpPr/>
          <p:nvPr/>
        </p:nvSpPr>
        <p:spPr>
          <a:xfrm>
            <a:off x="0" y="6054220"/>
            <a:ext cx="1984541" cy="183092"/>
          </a:xfrm>
          <a:prstGeom prst="rect">
            <a:avLst/>
          </a:prstGeom>
          <a:solidFill>
            <a:srgbClr val="89D327"/>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
        <p:nvSpPr>
          <p:cNvPr id="67" name="矩形 66"/>
          <p:cNvSpPr/>
          <p:nvPr/>
        </p:nvSpPr>
        <p:spPr>
          <a:xfrm>
            <a:off x="7159459" y="6145766"/>
            <a:ext cx="1984541" cy="183092"/>
          </a:xfrm>
          <a:prstGeom prst="rect">
            <a:avLst/>
          </a:prstGeom>
          <a:solidFill>
            <a:srgbClr val="89D327"/>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ndParaRPr>
          </a:p>
        </p:txBody>
      </p:sp>
    </p:spTree>
    <p:extLst>
      <p:ext uri="{BB962C8B-B14F-4D97-AF65-F5344CB8AC3E}">
        <p14:creationId xmlns:p14="http://schemas.microsoft.com/office/powerpoint/2010/main" val="169939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梯形 5"/>
          <p:cNvSpPr/>
          <p:nvPr/>
        </p:nvSpPr>
        <p:spPr>
          <a:xfrm>
            <a:off x="573197" y="44624"/>
            <a:ext cx="8030527" cy="6674898"/>
          </a:xfrm>
          <a:custGeom>
            <a:avLst/>
            <a:gdLst/>
            <a:ahLst/>
            <a:cxnLst/>
            <a:rect l="l" t="t" r="r" b="b"/>
            <a:pathLst>
              <a:path w="8030527" h="6674898">
                <a:moveTo>
                  <a:pt x="3209804" y="0"/>
                </a:moveTo>
                <a:lnTo>
                  <a:pt x="4856100" y="0"/>
                </a:lnTo>
                <a:lnTo>
                  <a:pt x="8030527" y="6674898"/>
                </a:lnTo>
                <a:lnTo>
                  <a:pt x="0" y="66299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solidFill>
                <a:prstClr val="white"/>
              </a:solidFill>
            </a:endParaRPr>
          </a:p>
        </p:txBody>
      </p:sp>
      <p:sp>
        <p:nvSpPr>
          <p:cNvPr id="48" name="椭圆 47"/>
          <p:cNvSpPr/>
          <p:nvPr/>
        </p:nvSpPr>
        <p:spPr>
          <a:xfrm>
            <a:off x="7539318" y="4673179"/>
            <a:ext cx="537255" cy="273042"/>
          </a:xfrm>
          <a:prstGeom prst="ellips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9" name="椭圆 48"/>
          <p:cNvSpPr/>
          <p:nvPr/>
        </p:nvSpPr>
        <p:spPr>
          <a:xfrm>
            <a:off x="1146168" y="4754108"/>
            <a:ext cx="336221" cy="273042"/>
          </a:xfrm>
          <a:prstGeom prst="ellips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50" name="椭圆 49"/>
          <p:cNvSpPr/>
          <p:nvPr/>
        </p:nvSpPr>
        <p:spPr>
          <a:xfrm>
            <a:off x="6830610" y="3233735"/>
            <a:ext cx="525035" cy="273042"/>
          </a:xfrm>
          <a:prstGeom prst="ellips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51" name="椭圆 50"/>
          <p:cNvSpPr/>
          <p:nvPr/>
        </p:nvSpPr>
        <p:spPr>
          <a:xfrm>
            <a:off x="1844022" y="3301839"/>
            <a:ext cx="480740" cy="273042"/>
          </a:xfrm>
          <a:prstGeom prst="ellips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52" name="椭圆 51"/>
          <p:cNvSpPr/>
          <p:nvPr/>
        </p:nvSpPr>
        <p:spPr>
          <a:xfrm>
            <a:off x="6189099" y="1805391"/>
            <a:ext cx="336221" cy="273042"/>
          </a:xfrm>
          <a:prstGeom prst="ellips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53" name="椭圆 52"/>
          <p:cNvSpPr/>
          <p:nvPr/>
        </p:nvSpPr>
        <p:spPr>
          <a:xfrm>
            <a:off x="2651603" y="1820381"/>
            <a:ext cx="336221" cy="273042"/>
          </a:xfrm>
          <a:prstGeom prst="ellips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54" name="梯形 5"/>
          <p:cNvSpPr/>
          <p:nvPr/>
        </p:nvSpPr>
        <p:spPr>
          <a:xfrm>
            <a:off x="573197" y="44624"/>
            <a:ext cx="8030527" cy="6674898"/>
          </a:xfrm>
          <a:custGeom>
            <a:avLst/>
            <a:gdLst/>
            <a:ahLst/>
            <a:cxnLst/>
            <a:rect l="l" t="t" r="r" b="b"/>
            <a:pathLst>
              <a:path w="8030527" h="6674898">
                <a:moveTo>
                  <a:pt x="3209804" y="0"/>
                </a:moveTo>
                <a:lnTo>
                  <a:pt x="4856100" y="0"/>
                </a:lnTo>
                <a:lnTo>
                  <a:pt x="8030527" y="6674898"/>
                </a:lnTo>
                <a:lnTo>
                  <a:pt x="0" y="6629928"/>
                </a:ln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pic>
        <p:nvPicPr>
          <p:cNvPr id="5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p:blipFill>
        <p:spPr bwMode="auto">
          <a:xfrm rot="6949852" flipH="1" flipV="1">
            <a:off x="-1468329" y="3355366"/>
            <a:ext cx="6957394" cy="22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p:blipFill>
        <p:spPr bwMode="auto">
          <a:xfrm rot="14650148" flipH="1">
            <a:off x="3366903" y="3044199"/>
            <a:ext cx="6957394" cy="22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矩形 1"/>
          <p:cNvSpPr/>
          <p:nvPr/>
        </p:nvSpPr>
        <p:spPr>
          <a:xfrm>
            <a:off x="2651603" y="839307"/>
            <a:ext cx="3903697" cy="1095110"/>
          </a:xfrm>
          <a:custGeom>
            <a:avLst/>
            <a:gdLst>
              <a:gd name="connsiteX0" fmla="*/ 0 w 3816424"/>
              <a:gd name="connsiteY0" fmla="*/ 0 h 1080120"/>
              <a:gd name="connsiteX1" fmla="*/ 3816424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816424"/>
              <a:gd name="connsiteY0" fmla="*/ 0 h 1080120"/>
              <a:gd name="connsiteX1" fmla="*/ 3201828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711493"/>
              <a:gd name="connsiteY0" fmla="*/ 0 h 1080120"/>
              <a:gd name="connsiteX1" fmla="*/ 3201828 w 3711493"/>
              <a:gd name="connsiteY1" fmla="*/ 0 h 1080120"/>
              <a:gd name="connsiteX2" fmla="*/ 3711493 w 3711493"/>
              <a:gd name="connsiteY2" fmla="*/ 1065130 h 1080120"/>
              <a:gd name="connsiteX3" fmla="*/ 0 w 3711493"/>
              <a:gd name="connsiteY3" fmla="*/ 1080120 h 1080120"/>
              <a:gd name="connsiteX4" fmla="*/ 0 w 3711493"/>
              <a:gd name="connsiteY4" fmla="*/ 0 h 1080120"/>
              <a:gd name="connsiteX0" fmla="*/ 832482 w 3711493"/>
              <a:gd name="connsiteY0" fmla="*/ 0 h 1125090"/>
              <a:gd name="connsiteX1" fmla="*/ 3201828 w 3711493"/>
              <a:gd name="connsiteY1" fmla="*/ 44970 h 1125090"/>
              <a:gd name="connsiteX2" fmla="*/ 3711493 w 3711493"/>
              <a:gd name="connsiteY2" fmla="*/ 1110100 h 1125090"/>
              <a:gd name="connsiteX3" fmla="*/ 0 w 3711493"/>
              <a:gd name="connsiteY3" fmla="*/ 1125090 h 1125090"/>
              <a:gd name="connsiteX4" fmla="*/ 832482 w 3711493"/>
              <a:gd name="connsiteY4" fmla="*/ 0 h 1125090"/>
              <a:gd name="connsiteX0" fmla="*/ 617647 w 3496658"/>
              <a:gd name="connsiteY0" fmla="*/ 0 h 1140080"/>
              <a:gd name="connsiteX1" fmla="*/ 2986993 w 3496658"/>
              <a:gd name="connsiteY1" fmla="*/ 44970 h 1140080"/>
              <a:gd name="connsiteX2" fmla="*/ 3496658 w 3496658"/>
              <a:gd name="connsiteY2" fmla="*/ 1110100 h 1140080"/>
              <a:gd name="connsiteX3" fmla="*/ 0 w 3496658"/>
              <a:gd name="connsiteY3" fmla="*/ 1140080 h 1140080"/>
              <a:gd name="connsiteX4" fmla="*/ 617647 w 3496658"/>
              <a:gd name="connsiteY4" fmla="*/ 0 h 1140080"/>
              <a:gd name="connsiteX0" fmla="*/ 590793 w 3496658"/>
              <a:gd name="connsiteY0" fmla="*/ 44971 h 1095110"/>
              <a:gd name="connsiteX1" fmla="*/ 2986993 w 3496658"/>
              <a:gd name="connsiteY1" fmla="*/ 0 h 1095110"/>
              <a:gd name="connsiteX2" fmla="*/ 3496658 w 3496658"/>
              <a:gd name="connsiteY2" fmla="*/ 1065130 h 1095110"/>
              <a:gd name="connsiteX3" fmla="*/ 0 w 3496658"/>
              <a:gd name="connsiteY3" fmla="*/ 1095110 h 1095110"/>
              <a:gd name="connsiteX4" fmla="*/ 590793 w 3496658"/>
              <a:gd name="connsiteY4" fmla="*/ 44971 h 109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6658" h="1095110">
                <a:moveTo>
                  <a:pt x="590793" y="44971"/>
                </a:moveTo>
                <a:lnTo>
                  <a:pt x="2986993" y="0"/>
                </a:lnTo>
                <a:lnTo>
                  <a:pt x="3496658" y="1065130"/>
                </a:lnTo>
                <a:lnTo>
                  <a:pt x="0" y="1095110"/>
                </a:lnTo>
                <a:lnTo>
                  <a:pt x="590793" y="44971"/>
                </a:lnTo>
                <a:close/>
              </a:path>
            </a:pathLst>
          </a:custGeom>
          <a:gradFill flip="none" rotWithShape="1">
            <a:gsLst>
              <a:gs pos="91000">
                <a:srgbClr val="1C7B92"/>
              </a:gs>
              <a:gs pos="19000">
                <a:srgbClr val="3BB4D1">
                  <a:shade val="30000"/>
                  <a:satMod val="115000"/>
                </a:srgbClr>
              </a:gs>
              <a:gs pos="75000">
                <a:srgbClr val="27A0BD"/>
              </a:gs>
              <a:gs pos="7000">
                <a:srgbClr val="2089A2"/>
              </a:gs>
              <a:gs pos="29000">
                <a:srgbClr val="3BB4D1">
                  <a:shade val="67500"/>
                  <a:satMod val="115000"/>
                </a:srgbClr>
              </a:gs>
              <a:gs pos="9000">
                <a:srgbClr val="B9E6F1"/>
              </a:gs>
              <a:gs pos="97000">
                <a:srgbClr val="3BB4D1">
                  <a:shade val="100000"/>
                  <a:satMod val="115000"/>
                </a:srgbClr>
              </a:gs>
            </a:gsLst>
            <a:lin ang="1800000" scaled="0"/>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58" name="矩形 1"/>
          <p:cNvSpPr/>
          <p:nvPr/>
        </p:nvSpPr>
        <p:spPr>
          <a:xfrm flipH="1">
            <a:off x="2726553" y="831812"/>
            <a:ext cx="3813756" cy="1095110"/>
          </a:xfrm>
          <a:custGeom>
            <a:avLst/>
            <a:gdLst>
              <a:gd name="connsiteX0" fmla="*/ 0 w 3816424"/>
              <a:gd name="connsiteY0" fmla="*/ 0 h 1080120"/>
              <a:gd name="connsiteX1" fmla="*/ 3816424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816424"/>
              <a:gd name="connsiteY0" fmla="*/ 0 h 1080120"/>
              <a:gd name="connsiteX1" fmla="*/ 3201828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711493"/>
              <a:gd name="connsiteY0" fmla="*/ 0 h 1080120"/>
              <a:gd name="connsiteX1" fmla="*/ 3201828 w 3711493"/>
              <a:gd name="connsiteY1" fmla="*/ 0 h 1080120"/>
              <a:gd name="connsiteX2" fmla="*/ 3711493 w 3711493"/>
              <a:gd name="connsiteY2" fmla="*/ 1065130 h 1080120"/>
              <a:gd name="connsiteX3" fmla="*/ 0 w 3711493"/>
              <a:gd name="connsiteY3" fmla="*/ 1080120 h 1080120"/>
              <a:gd name="connsiteX4" fmla="*/ 0 w 3711493"/>
              <a:gd name="connsiteY4" fmla="*/ 0 h 1080120"/>
              <a:gd name="connsiteX0" fmla="*/ 832482 w 3711493"/>
              <a:gd name="connsiteY0" fmla="*/ 0 h 1125090"/>
              <a:gd name="connsiteX1" fmla="*/ 3201828 w 3711493"/>
              <a:gd name="connsiteY1" fmla="*/ 44970 h 1125090"/>
              <a:gd name="connsiteX2" fmla="*/ 3711493 w 3711493"/>
              <a:gd name="connsiteY2" fmla="*/ 1110100 h 1125090"/>
              <a:gd name="connsiteX3" fmla="*/ 0 w 3711493"/>
              <a:gd name="connsiteY3" fmla="*/ 1125090 h 1125090"/>
              <a:gd name="connsiteX4" fmla="*/ 832482 w 3711493"/>
              <a:gd name="connsiteY4" fmla="*/ 0 h 1125090"/>
              <a:gd name="connsiteX0" fmla="*/ 617647 w 3496658"/>
              <a:gd name="connsiteY0" fmla="*/ 0 h 1140080"/>
              <a:gd name="connsiteX1" fmla="*/ 2986993 w 3496658"/>
              <a:gd name="connsiteY1" fmla="*/ 44970 h 1140080"/>
              <a:gd name="connsiteX2" fmla="*/ 3496658 w 3496658"/>
              <a:gd name="connsiteY2" fmla="*/ 1110100 h 1140080"/>
              <a:gd name="connsiteX3" fmla="*/ 0 w 3496658"/>
              <a:gd name="connsiteY3" fmla="*/ 1140080 h 1140080"/>
              <a:gd name="connsiteX4" fmla="*/ 617647 w 3496658"/>
              <a:gd name="connsiteY4" fmla="*/ 0 h 1140080"/>
              <a:gd name="connsiteX0" fmla="*/ 590793 w 3496658"/>
              <a:gd name="connsiteY0" fmla="*/ 44971 h 1095110"/>
              <a:gd name="connsiteX1" fmla="*/ 2986993 w 3496658"/>
              <a:gd name="connsiteY1" fmla="*/ 0 h 1095110"/>
              <a:gd name="connsiteX2" fmla="*/ 3496658 w 3496658"/>
              <a:gd name="connsiteY2" fmla="*/ 1065130 h 1095110"/>
              <a:gd name="connsiteX3" fmla="*/ 0 w 3496658"/>
              <a:gd name="connsiteY3" fmla="*/ 1095110 h 1095110"/>
              <a:gd name="connsiteX4" fmla="*/ 590793 w 3496658"/>
              <a:gd name="connsiteY4" fmla="*/ 44971 h 1095110"/>
              <a:gd name="connsiteX0" fmla="*/ 590793 w 3496658"/>
              <a:gd name="connsiteY0" fmla="*/ 1 h 1095110"/>
              <a:gd name="connsiteX1" fmla="*/ 2986993 w 3496658"/>
              <a:gd name="connsiteY1" fmla="*/ 0 h 1095110"/>
              <a:gd name="connsiteX2" fmla="*/ 3496658 w 3496658"/>
              <a:gd name="connsiteY2" fmla="*/ 1065130 h 1095110"/>
              <a:gd name="connsiteX3" fmla="*/ 0 w 3496658"/>
              <a:gd name="connsiteY3" fmla="*/ 1095110 h 1095110"/>
              <a:gd name="connsiteX4" fmla="*/ 590793 w 3496658"/>
              <a:gd name="connsiteY4" fmla="*/ 1 h 1095110"/>
              <a:gd name="connsiteX0" fmla="*/ 604220 w 3496658"/>
              <a:gd name="connsiteY0" fmla="*/ 0 h 1125090"/>
              <a:gd name="connsiteX1" fmla="*/ 2986993 w 3496658"/>
              <a:gd name="connsiteY1" fmla="*/ 29980 h 1125090"/>
              <a:gd name="connsiteX2" fmla="*/ 3496658 w 3496658"/>
              <a:gd name="connsiteY2" fmla="*/ 1095110 h 1125090"/>
              <a:gd name="connsiteX3" fmla="*/ 0 w 3496658"/>
              <a:gd name="connsiteY3" fmla="*/ 1125090 h 1125090"/>
              <a:gd name="connsiteX4" fmla="*/ 604220 w 3496658"/>
              <a:gd name="connsiteY4" fmla="*/ 0 h 1125090"/>
              <a:gd name="connsiteX0" fmla="*/ 523657 w 3416095"/>
              <a:gd name="connsiteY0" fmla="*/ 0 h 1095110"/>
              <a:gd name="connsiteX1" fmla="*/ 2906430 w 3416095"/>
              <a:gd name="connsiteY1" fmla="*/ 29980 h 1095110"/>
              <a:gd name="connsiteX2" fmla="*/ 3416095 w 3416095"/>
              <a:gd name="connsiteY2" fmla="*/ 1095110 h 1095110"/>
              <a:gd name="connsiteX3" fmla="*/ 0 w 3416095"/>
              <a:gd name="connsiteY3" fmla="*/ 1095110 h 1095110"/>
              <a:gd name="connsiteX4" fmla="*/ 523657 w 3416095"/>
              <a:gd name="connsiteY4" fmla="*/ 0 h 1095110"/>
              <a:gd name="connsiteX0" fmla="*/ 523657 w 3416095"/>
              <a:gd name="connsiteY0" fmla="*/ 0 h 1095110"/>
              <a:gd name="connsiteX1" fmla="*/ 2906430 w 3416095"/>
              <a:gd name="connsiteY1" fmla="*/ 29980 h 1095110"/>
              <a:gd name="connsiteX2" fmla="*/ 3416095 w 3416095"/>
              <a:gd name="connsiteY2" fmla="*/ 1095110 h 1095110"/>
              <a:gd name="connsiteX3" fmla="*/ 0 w 3416095"/>
              <a:gd name="connsiteY3" fmla="*/ 1035150 h 1095110"/>
              <a:gd name="connsiteX4" fmla="*/ 523657 w 3416095"/>
              <a:gd name="connsiteY4" fmla="*/ 0 h 109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095" h="1095110">
                <a:moveTo>
                  <a:pt x="523657" y="0"/>
                </a:moveTo>
                <a:lnTo>
                  <a:pt x="2906430" y="29980"/>
                </a:lnTo>
                <a:lnTo>
                  <a:pt x="3416095" y="1095110"/>
                </a:lnTo>
                <a:lnTo>
                  <a:pt x="0" y="1035150"/>
                </a:lnTo>
                <a:lnTo>
                  <a:pt x="523657" y="0"/>
                </a:lnTo>
                <a:close/>
              </a:path>
            </a:pathLst>
          </a:custGeom>
          <a:gradFill flip="none" rotWithShape="1">
            <a:gsLst>
              <a:gs pos="91000">
                <a:srgbClr val="1C7B92">
                  <a:alpha val="0"/>
                </a:srgbClr>
              </a:gs>
              <a:gs pos="19000">
                <a:srgbClr val="3BB4D1">
                  <a:shade val="30000"/>
                  <a:satMod val="115000"/>
                </a:srgbClr>
              </a:gs>
              <a:gs pos="75000">
                <a:srgbClr val="27A0BD">
                  <a:alpha val="0"/>
                </a:srgbClr>
              </a:gs>
              <a:gs pos="7000">
                <a:srgbClr val="2089A2"/>
              </a:gs>
              <a:gs pos="29000">
                <a:srgbClr val="3BB4D1">
                  <a:shade val="67500"/>
                  <a:satMod val="115000"/>
                </a:srgbClr>
              </a:gs>
              <a:gs pos="8000">
                <a:srgbClr val="B9E6F1"/>
              </a:gs>
              <a:gs pos="97000">
                <a:srgbClr val="3BB4D1">
                  <a:shade val="100000"/>
                  <a:satMod val="115000"/>
                  <a:alpha val="0"/>
                </a:srgbClr>
              </a:gs>
            </a:gsLst>
            <a:lin ang="1800000" scaled="0"/>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59" name="矩形 1"/>
          <p:cNvSpPr/>
          <p:nvPr/>
        </p:nvSpPr>
        <p:spPr>
          <a:xfrm>
            <a:off x="1825352" y="2188504"/>
            <a:ext cx="5537027" cy="1219876"/>
          </a:xfrm>
          <a:custGeom>
            <a:avLst/>
            <a:gdLst>
              <a:gd name="connsiteX0" fmla="*/ 0 w 3816424"/>
              <a:gd name="connsiteY0" fmla="*/ 0 h 1080120"/>
              <a:gd name="connsiteX1" fmla="*/ 3816424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816424"/>
              <a:gd name="connsiteY0" fmla="*/ 0 h 1080120"/>
              <a:gd name="connsiteX1" fmla="*/ 3201828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711493"/>
              <a:gd name="connsiteY0" fmla="*/ 0 h 1080120"/>
              <a:gd name="connsiteX1" fmla="*/ 3201828 w 3711493"/>
              <a:gd name="connsiteY1" fmla="*/ 0 h 1080120"/>
              <a:gd name="connsiteX2" fmla="*/ 3711493 w 3711493"/>
              <a:gd name="connsiteY2" fmla="*/ 1065130 h 1080120"/>
              <a:gd name="connsiteX3" fmla="*/ 0 w 3711493"/>
              <a:gd name="connsiteY3" fmla="*/ 1080120 h 1080120"/>
              <a:gd name="connsiteX4" fmla="*/ 0 w 3711493"/>
              <a:gd name="connsiteY4" fmla="*/ 0 h 1080120"/>
              <a:gd name="connsiteX0" fmla="*/ 832482 w 3711493"/>
              <a:gd name="connsiteY0" fmla="*/ 0 h 1125090"/>
              <a:gd name="connsiteX1" fmla="*/ 3201828 w 3711493"/>
              <a:gd name="connsiteY1" fmla="*/ 44970 h 1125090"/>
              <a:gd name="connsiteX2" fmla="*/ 3711493 w 3711493"/>
              <a:gd name="connsiteY2" fmla="*/ 1110100 h 1125090"/>
              <a:gd name="connsiteX3" fmla="*/ 0 w 3711493"/>
              <a:gd name="connsiteY3" fmla="*/ 1125090 h 1125090"/>
              <a:gd name="connsiteX4" fmla="*/ 832482 w 3711493"/>
              <a:gd name="connsiteY4" fmla="*/ 0 h 1125090"/>
              <a:gd name="connsiteX0" fmla="*/ 617647 w 3496658"/>
              <a:gd name="connsiteY0" fmla="*/ 0 h 1140080"/>
              <a:gd name="connsiteX1" fmla="*/ 2986993 w 3496658"/>
              <a:gd name="connsiteY1" fmla="*/ 44970 h 1140080"/>
              <a:gd name="connsiteX2" fmla="*/ 3496658 w 3496658"/>
              <a:gd name="connsiteY2" fmla="*/ 1110100 h 1140080"/>
              <a:gd name="connsiteX3" fmla="*/ 0 w 3496658"/>
              <a:gd name="connsiteY3" fmla="*/ 1140080 h 1140080"/>
              <a:gd name="connsiteX4" fmla="*/ 617647 w 3496658"/>
              <a:gd name="connsiteY4" fmla="*/ 0 h 1140080"/>
              <a:gd name="connsiteX0" fmla="*/ 590793 w 3496658"/>
              <a:gd name="connsiteY0" fmla="*/ 44971 h 1095110"/>
              <a:gd name="connsiteX1" fmla="*/ 2986993 w 3496658"/>
              <a:gd name="connsiteY1" fmla="*/ 0 h 1095110"/>
              <a:gd name="connsiteX2" fmla="*/ 3496658 w 3496658"/>
              <a:gd name="connsiteY2" fmla="*/ 1065130 h 1095110"/>
              <a:gd name="connsiteX3" fmla="*/ 0 w 3496658"/>
              <a:gd name="connsiteY3" fmla="*/ 1095110 h 1095110"/>
              <a:gd name="connsiteX4" fmla="*/ 590793 w 3496658"/>
              <a:gd name="connsiteY4" fmla="*/ 44971 h 1095110"/>
              <a:gd name="connsiteX0" fmla="*/ 516667 w 3422532"/>
              <a:gd name="connsiteY0" fmla="*/ 44971 h 1122702"/>
              <a:gd name="connsiteX1" fmla="*/ 2912867 w 3422532"/>
              <a:gd name="connsiteY1" fmla="*/ 0 h 1122702"/>
              <a:gd name="connsiteX2" fmla="*/ 3422532 w 3422532"/>
              <a:gd name="connsiteY2" fmla="*/ 1065130 h 1122702"/>
              <a:gd name="connsiteX3" fmla="*/ 0 w 3422532"/>
              <a:gd name="connsiteY3" fmla="*/ 1122702 h 1122702"/>
              <a:gd name="connsiteX4" fmla="*/ 516667 w 3422532"/>
              <a:gd name="connsiteY4" fmla="*/ 44971 h 11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2532" h="1122702">
                <a:moveTo>
                  <a:pt x="516667" y="44971"/>
                </a:moveTo>
                <a:lnTo>
                  <a:pt x="2912867" y="0"/>
                </a:lnTo>
                <a:lnTo>
                  <a:pt x="3422532" y="1065130"/>
                </a:lnTo>
                <a:lnTo>
                  <a:pt x="0" y="1122702"/>
                </a:lnTo>
                <a:lnTo>
                  <a:pt x="516667" y="44971"/>
                </a:lnTo>
                <a:close/>
              </a:path>
            </a:pathLst>
          </a:custGeom>
          <a:gradFill flip="none" rotWithShape="1">
            <a:gsLst>
              <a:gs pos="91000">
                <a:srgbClr val="1C7B92"/>
              </a:gs>
              <a:gs pos="19000">
                <a:srgbClr val="3BB4D1">
                  <a:shade val="30000"/>
                  <a:satMod val="115000"/>
                </a:srgbClr>
              </a:gs>
              <a:gs pos="75000">
                <a:srgbClr val="27A0BD"/>
              </a:gs>
              <a:gs pos="7000">
                <a:srgbClr val="2089A2"/>
              </a:gs>
              <a:gs pos="29000">
                <a:srgbClr val="3BB4D1">
                  <a:shade val="67500"/>
                  <a:satMod val="115000"/>
                </a:srgbClr>
              </a:gs>
              <a:gs pos="9000">
                <a:srgbClr val="B9E6F1"/>
              </a:gs>
              <a:gs pos="97000">
                <a:srgbClr val="3BB4D1">
                  <a:shade val="100000"/>
                  <a:satMod val="115000"/>
                </a:srgbClr>
              </a:gs>
            </a:gsLst>
            <a:lin ang="1800000" scaled="0"/>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60" name="矩形 1"/>
          <p:cNvSpPr/>
          <p:nvPr/>
        </p:nvSpPr>
        <p:spPr>
          <a:xfrm flipH="1">
            <a:off x="1814041" y="1956902"/>
            <a:ext cx="5526613" cy="1413354"/>
          </a:xfrm>
          <a:custGeom>
            <a:avLst/>
            <a:gdLst>
              <a:gd name="connsiteX0" fmla="*/ 0 w 3816424"/>
              <a:gd name="connsiteY0" fmla="*/ 0 h 1080120"/>
              <a:gd name="connsiteX1" fmla="*/ 3816424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816424"/>
              <a:gd name="connsiteY0" fmla="*/ 0 h 1080120"/>
              <a:gd name="connsiteX1" fmla="*/ 3201828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711493"/>
              <a:gd name="connsiteY0" fmla="*/ 0 h 1080120"/>
              <a:gd name="connsiteX1" fmla="*/ 3201828 w 3711493"/>
              <a:gd name="connsiteY1" fmla="*/ 0 h 1080120"/>
              <a:gd name="connsiteX2" fmla="*/ 3711493 w 3711493"/>
              <a:gd name="connsiteY2" fmla="*/ 1065130 h 1080120"/>
              <a:gd name="connsiteX3" fmla="*/ 0 w 3711493"/>
              <a:gd name="connsiteY3" fmla="*/ 1080120 h 1080120"/>
              <a:gd name="connsiteX4" fmla="*/ 0 w 3711493"/>
              <a:gd name="connsiteY4" fmla="*/ 0 h 1080120"/>
              <a:gd name="connsiteX0" fmla="*/ 832482 w 3711493"/>
              <a:gd name="connsiteY0" fmla="*/ 0 h 1125090"/>
              <a:gd name="connsiteX1" fmla="*/ 3201828 w 3711493"/>
              <a:gd name="connsiteY1" fmla="*/ 44970 h 1125090"/>
              <a:gd name="connsiteX2" fmla="*/ 3711493 w 3711493"/>
              <a:gd name="connsiteY2" fmla="*/ 1110100 h 1125090"/>
              <a:gd name="connsiteX3" fmla="*/ 0 w 3711493"/>
              <a:gd name="connsiteY3" fmla="*/ 1125090 h 1125090"/>
              <a:gd name="connsiteX4" fmla="*/ 832482 w 3711493"/>
              <a:gd name="connsiteY4" fmla="*/ 0 h 1125090"/>
              <a:gd name="connsiteX0" fmla="*/ 617647 w 3496658"/>
              <a:gd name="connsiteY0" fmla="*/ 0 h 1140080"/>
              <a:gd name="connsiteX1" fmla="*/ 2986993 w 3496658"/>
              <a:gd name="connsiteY1" fmla="*/ 44970 h 1140080"/>
              <a:gd name="connsiteX2" fmla="*/ 3496658 w 3496658"/>
              <a:gd name="connsiteY2" fmla="*/ 1110100 h 1140080"/>
              <a:gd name="connsiteX3" fmla="*/ 0 w 3496658"/>
              <a:gd name="connsiteY3" fmla="*/ 1140080 h 1140080"/>
              <a:gd name="connsiteX4" fmla="*/ 617647 w 3496658"/>
              <a:gd name="connsiteY4" fmla="*/ 0 h 1140080"/>
              <a:gd name="connsiteX0" fmla="*/ 590793 w 3496658"/>
              <a:gd name="connsiteY0" fmla="*/ 44971 h 1095110"/>
              <a:gd name="connsiteX1" fmla="*/ 2986993 w 3496658"/>
              <a:gd name="connsiteY1" fmla="*/ 0 h 1095110"/>
              <a:gd name="connsiteX2" fmla="*/ 3496658 w 3496658"/>
              <a:gd name="connsiteY2" fmla="*/ 1065130 h 1095110"/>
              <a:gd name="connsiteX3" fmla="*/ 0 w 3496658"/>
              <a:gd name="connsiteY3" fmla="*/ 1095110 h 1095110"/>
              <a:gd name="connsiteX4" fmla="*/ 590793 w 3496658"/>
              <a:gd name="connsiteY4" fmla="*/ 44971 h 1095110"/>
              <a:gd name="connsiteX0" fmla="*/ 590793 w 3496658"/>
              <a:gd name="connsiteY0" fmla="*/ 1 h 1095110"/>
              <a:gd name="connsiteX1" fmla="*/ 2986993 w 3496658"/>
              <a:gd name="connsiteY1" fmla="*/ 0 h 1095110"/>
              <a:gd name="connsiteX2" fmla="*/ 3496658 w 3496658"/>
              <a:gd name="connsiteY2" fmla="*/ 1065130 h 1095110"/>
              <a:gd name="connsiteX3" fmla="*/ 0 w 3496658"/>
              <a:gd name="connsiteY3" fmla="*/ 1095110 h 1095110"/>
              <a:gd name="connsiteX4" fmla="*/ 590793 w 3496658"/>
              <a:gd name="connsiteY4" fmla="*/ 1 h 1095110"/>
              <a:gd name="connsiteX0" fmla="*/ 604220 w 3496658"/>
              <a:gd name="connsiteY0" fmla="*/ 0 h 1125090"/>
              <a:gd name="connsiteX1" fmla="*/ 2986993 w 3496658"/>
              <a:gd name="connsiteY1" fmla="*/ 29980 h 1125090"/>
              <a:gd name="connsiteX2" fmla="*/ 3496658 w 3496658"/>
              <a:gd name="connsiteY2" fmla="*/ 1095110 h 1125090"/>
              <a:gd name="connsiteX3" fmla="*/ 0 w 3496658"/>
              <a:gd name="connsiteY3" fmla="*/ 1125090 h 1125090"/>
              <a:gd name="connsiteX4" fmla="*/ 604220 w 3496658"/>
              <a:gd name="connsiteY4" fmla="*/ 0 h 1125090"/>
              <a:gd name="connsiteX0" fmla="*/ 523657 w 3416095"/>
              <a:gd name="connsiteY0" fmla="*/ 0 h 1095110"/>
              <a:gd name="connsiteX1" fmla="*/ 2906430 w 3416095"/>
              <a:gd name="connsiteY1" fmla="*/ 29980 h 1095110"/>
              <a:gd name="connsiteX2" fmla="*/ 3416095 w 3416095"/>
              <a:gd name="connsiteY2" fmla="*/ 1095110 h 1095110"/>
              <a:gd name="connsiteX3" fmla="*/ 0 w 3416095"/>
              <a:gd name="connsiteY3" fmla="*/ 1095110 h 1095110"/>
              <a:gd name="connsiteX4" fmla="*/ 523657 w 3416095"/>
              <a:gd name="connsiteY4" fmla="*/ 0 h 1095110"/>
              <a:gd name="connsiteX0" fmla="*/ 523657 w 3416095"/>
              <a:gd name="connsiteY0" fmla="*/ 0 h 1095110"/>
              <a:gd name="connsiteX1" fmla="*/ 2906430 w 3416095"/>
              <a:gd name="connsiteY1" fmla="*/ 29980 h 1095110"/>
              <a:gd name="connsiteX2" fmla="*/ 3416095 w 3416095"/>
              <a:gd name="connsiteY2" fmla="*/ 1095110 h 1095110"/>
              <a:gd name="connsiteX3" fmla="*/ 0 w 3416095"/>
              <a:gd name="connsiteY3" fmla="*/ 1035150 h 1095110"/>
              <a:gd name="connsiteX4" fmla="*/ 523657 w 3416095"/>
              <a:gd name="connsiteY4" fmla="*/ 0 h 1095110"/>
              <a:gd name="connsiteX0" fmla="*/ 477329 w 3416095"/>
              <a:gd name="connsiteY0" fmla="*/ 0 h 1095110"/>
              <a:gd name="connsiteX1" fmla="*/ 2906430 w 3416095"/>
              <a:gd name="connsiteY1" fmla="*/ 29980 h 1095110"/>
              <a:gd name="connsiteX2" fmla="*/ 3416095 w 3416095"/>
              <a:gd name="connsiteY2" fmla="*/ 1095110 h 1095110"/>
              <a:gd name="connsiteX3" fmla="*/ 0 w 3416095"/>
              <a:gd name="connsiteY3" fmla="*/ 1035150 h 1095110"/>
              <a:gd name="connsiteX4" fmla="*/ 477329 w 3416095"/>
              <a:gd name="connsiteY4" fmla="*/ 0 h 109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095" h="1095110">
                <a:moveTo>
                  <a:pt x="477329" y="0"/>
                </a:moveTo>
                <a:lnTo>
                  <a:pt x="2906430" y="29980"/>
                </a:lnTo>
                <a:lnTo>
                  <a:pt x="3416095" y="1095110"/>
                </a:lnTo>
                <a:lnTo>
                  <a:pt x="0" y="1035150"/>
                </a:lnTo>
                <a:lnTo>
                  <a:pt x="477329" y="0"/>
                </a:lnTo>
                <a:close/>
              </a:path>
            </a:pathLst>
          </a:custGeom>
          <a:gradFill flip="none" rotWithShape="1">
            <a:gsLst>
              <a:gs pos="88000">
                <a:srgbClr val="1C7B92">
                  <a:alpha val="0"/>
                </a:srgbClr>
              </a:gs>
              <a:gs pos="15000">
                <a:srgbClr val="3BB4D1">
                  <a:shade val="30000"/>
                  <a:satMod val="115000"/>
                </a:srgbClr>
              </a:gs>
              <a:gs pos="75000">
                <a:srgbClr val="27A0BD">
                  <a:alpha val="0"/>
                </a:srgbClr>
              </a:gs>
              <a:gs pos="0">
                <a:srgbClr val="2089A2"/>
              </a:gs>
              <a:gs pos="21000">
                <a:srgbClr val="3BB4D1">
                  <a:shade val="67500"/>
                  <a:satMod val="115000"/>
                </a:srgbClr>
              </a:gs>
              <a:gs pos="4000">
                <a:srgbClr val="B9E6F1"/>
              </a:gs>
              <a:gs pos="97000">
                <a:srgbClr val="3BB4D1">
                  <a:shade val="100000"/>
                  <a:satMod val="115000"/>
                  <a:alpha val="0"/>
                </a:srgbClr>
              </a:gs>
            </a:gsLst>
            <a:lin ang="1800000" scaled="0"/>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61" name="矩形 1"/>
          <p:cNvSpPr/>
          <p:nvPr/>
        </p:nvSpPr>
        <p:spPr>
          <a:xfrm>
            <a:off x="1127491" y="3655763"/>
            <a:ext cx="6942693" cy="1219876"/>
          </a:xfrm>
          <a:custGeom>
            <a:avLst/>
            <a:gdLst>
              <a:gd name="connsiteX0" fmla="*/ 0 w 3816424"/>
              <a:gd name="connsiteY0" fmla="*/ 0 h 1080120"/>
              <a:gd name="connsiteX1" fmla="*/ 3816424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816424"/>
              <a:gd name="connsiteY0" fmla="*/ 0 h 1080120"/>
              <a:gd name="connsiteX1" fmla="*/ 3201828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711493"/>
              <a:gd name="connsiteY0" fmla="*/ 0 h 1080120"/>
              <a:gd name="connsiteX1" fmla="*/ 3201828 w 3711493"/>
              <a:gd name="connsiteY1" fmla="*/ 0 h 1080120"/>
              <a:gd name="connsiteX2" fmla="*/ 3711493 w 3711493"/>
              <a:gd name="connsiteY2" fmla="*/ 1065130 h 1080120"/>
              <a:gd name="connsiteX3" fmla="*/ 0 w 3711493"/>
              <a:gd name="connsiteY3" fmla="*/ 1080120 h 1080120"/>
              <a:gd name="connsiteX4" fmla="*/ 0 w 3711493"/>
              <a:gd name="connsiteY4" fmla="*/ 0 h 1080120"/>
              <a:gd name="connsiteX0" fmla="*/ 832482 w 3711493"/>
              <a:gd name="connsiteY0" fmla="*/ 0 h 1125090"/>
              <a:gd name="connsiteX1" fmla="*/ 3201828 w 3711493"/>
              <a:gd name="connsiteY1" fmla="*/ 44970 h 1125090"/>
              <a:gd name="connsiteX2" fmla="*/ 3711493 w 3711493"/>
              <a:gd name="connsiteY2" fmla="*/ 1110100 h 1125090"/>
              <a:gd name="connsiteX3" fmla="*/ 0 w 3711493"/>
              <a:gd name="connsiteY3" fmla="*/ 1125090 h 1125090"/>
              <a:gd name="connsiteX4" fmla="*/ 832482 w 3711493"/>
              <a:gd name="connsiteY4" fmla="*/ 0 h 1125090"/>
              <a:gd name="connsiteX0" fmla="*/ 617647 w 3496658"/>
              <a:gd name="connsiteY0" fmla="*/ 0 h 1140080"/>
              <a:gd name="connsiteX1" fmla="*/ 2986993 w 3496658"/>
              <a:gd name="connsiteY1" fmla="*/ 44970 h 1140080"/>
              <a:gd name="connsiteX2" fmla="*/ 3496658 w 3496658"/>
              <a:gd name="connsiteY2" fmla="*/ 1110100 h 1140080"/>
              <a:gd name="connsiteX3" fmla="*/ 0 w 3496658"/>
              <a:gd name="connsiteY3" fmla="*/ 1140080 h 1140080"/>
              <a:gd name="connsiteX4" fmla="*/ 617647 w 3496658"/>
              <a:gd name="connsiteY4" fmla="*/ 0 h 1140080"/>
              <a:gd name="connsiteX0" fmla="*/ 590793 w 3496658"/>
              <a:gd name="connsiteY0" fmla="*/ 44971 h 1095110"/>
              <a:gd name="connsiteX1" fmla="*/ 2986993 w 3496658"/>
              <a:gd name="connsiteY1" fmla="*/ 0 h 1095110"/>
              <a:gd name="connsiteX2" fmla="*/ 3496658 w 3496658"/>
              <a:gd name="connsiteY2" fmla="*/ 1065130 h 1095110"/>
              <a:gd name="connsiteX3" fmla="*/ 0 w 3496658"/>
              <a:gd name="connsiteY3" fmla="*/ 1095110 h 1095110"/>
              <a:gd name="connsiteX4" fmla="*/ 590793 w 3496658"/>
              <a:gd name="connsiteY4" fmla="*/ 44971 h 1095110"/>
              <a:gd name="connsiteX0" fmla="*/ 516667 w 3422532"/>
              <a:gd name="connsiteY0" fmla="*/ 44971 h 1122702"/>
              <a:gd name="connsiteX1" fmla="*/ 2912867 w 3422532"/>
              <a:gd name="connsiteY1" fmla="*/ 0 h 1122702"/>
              <a:gd name="connsiteX2" fmla="*/ 3422532 w 3422532"/>
              <a:gd name="connsiteY2" fmla="*/ 1065130 h 1122702"/>
              <a:gd name="connsiteX3" fmla="*/ 0 w 3422532"/>
              <a:gd name="connsiteY3" fmla="*/ 1122702 h 1122702"/>
              <a:gd name="connsiteX4" fmla="*/ 516667 w 3422532"/>
              <a:gd name="connsiteY4" fmla="*/ 44971 h 1122702"/>
              <a:gd name="connsiteX0" fmla="*/ 322109 w 3227974"/>
              <a:gd name="connsiteY0" fmla="*/ 44971 h 1122702"/>
              <a:gd name="connsiteX1" fmla="*/ 2718309 w 3227974"/>
              <a:gd name="connsiteY1" fmla="*/ 0 h 1122702"/>
              <a:gd name="connsiteX2" fmla="*/ 3227974 w 3227974"/>
              <a:gd name="connsiteY2" fmla="*/ 1065130 h 1122702"/>
              <a:gd name="connsiteX3" fmla="*/ 0 w 3227974"/>
              <a:gd name="connsiteY3" fmla="*/ 1122702 h 1122702"/>
              <a:gd name="connsiteX4" fmla="*/ 322109 w 3227974"/>
              <a:gd name="connsiteY4" fmla="*/ 44971 h 1122702"/>
              <a:gd name="connsiteX0" fmla="*/ 322109 w 3107215"/>
              <a:gd name="connsiteY0" fmla="*/ 44971 h 1122702"/>
              <a:gd name="connsiteX1" fmla="*/ 2718309 w 3107215"/>
              <a:gd name="connsiteY1" fmla="*/ 0 h 1122702"/>
              <a:gd name="connsiteX2" fmla="*/ 3107215 w 3107215"/>
              <a:gd name="connsiteY2" fmla="*/ 1037538 h 1122702"/>
              <a:gd name="connsiteX3" fmla="*/ 0 w 3107215"/>
              <a:gd name="connsiteY3" fmla="*/ 1122702 h 1122702"/>
              <a:gd name="connsiteX4" fmla="*/ 322109 w 3107215"/>
              <a:gd name="connsiteY4" fmla="*/ 44971 h 11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215" h="1122702">
                <a:moveTo>
                  <a:pt x="322109" y="44971"/>
                </a:moveTo>
                <a:lnTo>
                  <a:pt x="2718309" y="0"/>
                </a:lnTo>
                <a:lnTo>
                  <a:pt x="3107215" y="1037538"/>
                </a:lnTo>
                <a:lnTo>
                  <a:pt x="0" y="1122702"/>
                </a:lnTo>
                <a:lnTo>
                  <a:pt x="322109" y="44971"/>
                </a:lnTo>
                <a:close/>
              </a:path>
            </a:pathLst>
          </a:custGeom>
          <a:gradFill flip="none" rotWithShape="1">
            <a:gsLst>
              <a:gs pos="91000">
                <a:srgbClr val="1C7B92"/>
              </a:gs>
              <a:gs pos="14000">
                <a:srgbClr val="3BB4D1">
                  <a:shade val="30000"/>
                  <a:satMod val="115000"/>
                </a:srgbClr>
              </a:gs>
              <a:gs pos="75000">
                <a:srgbClr val="27A0BD"/>
              </a:gs>
              <a:gs pos="0">
                <a:srgbClr val="2089A2"/>
              </a:gs>
              <a:gs pos="20000">
                <a:srgbClr val="3BB4D1">
                  <a:shade val="67500"/>
                  <a:satMod val="115000"/>
                </a:srgbClr>
              </a:gs>
              <a:gs pos="4000">
                <a:srgbClr val="B9E6F1"/>
              </a:gs>
              <a:gs pos="97000">
                <a:srgbClr val="3BB4D1">
                  <a:shade val="100000"/>
                  <a:satMod val="115000"/>
                </a:srgbClr>
              </a:gs>
            </a:gsLst>
            <a:lin ang="1800000" scaled="0"/>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62" name="矩形 1"/>
          <p:cNvSpPr/>
          <p:nvPr/>
        </p:nvSpPr>
        <p:spPr>
          <a:xfrm flipH="1">
            <a:off x="683568" y="3647619"/>
            <a:ext cx="7407995" cy="1189896"/>
          </a:xfrm>
          <a:custGeom>
            <a:avLst/>
            <a:gdLst>
              <a:gd name="connsiteX0" fmla="*/ 0 w 3816424"/>
              <a:gd name="connsiteY0" fmla="*/ 0 h 1080120"/>
              <a:gd name="connsiteX1" fmla="*/ 3816424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816424"/>
              <a:gd name="connsiteY0" fmla="*/ 0 h 1080120"/>
              <a:gd name="connsiteX1" fmla="*/ 3201828 w 3816424"/>
              <a:gd name="connsiteY1" fmla="*/ 0 h 1080120"/>
              <a:gd name="connsiteX2" fmla="*/ 3816424 w 3816424"/>
              <a:gd name="connsiteY2" fmla="*/ 1080120 h 1080120"/>
              <a:gd name="connsiteX3" fmla="*/ 0 w 3816424"/>
              <a:gd name="connsiteY3" fmla="*/ 1080120 h 1080120"/>
              <a:gd name="connsiteX4" fmla="*/ 0 w 3816424"/>
              <a:gd name="connsiteY4" fmla="*/ 0 h 1080120"/>
              <a:gd name="connsiteX0" fmla="*/ 0 w 3711493"/>
              <a:gd name="connsiteY0" fmla="*/ 0 h 1080120"/>
              <a:gd name="connsiteX1" fmla="*/ 3201828 w 3711493"/>
              <a:gd name="connsiteY1" fmla="*/ 0 h 1080120"/>
              <a:gd name="connsiteX2" fmla="*/ 3711493 w 3711493"/>
              <a:gd name="connsiteY2" fmla="*/ 1065130 h 1080120"/>
              <a:gd name="connsiteX3" fmla="*/ 0 w 3711493"/>
              <a:gd name="connsiteY3" fmla="*/ 1080120 h 1080120"/>
              <a:gd name="connsiteX4" fmla="*/ 0 w 3711493"/>
              <a:gd name="connsiteY4" fmla="*/ 0 h 1080120"/>
              <a:gd name="connsiteX0" fmla="*/ 832482 w 3711493"/>
              <a:gd name="connsiteY0" fmla="*/ 0 h 1125090"/>
              <a:gd name="connsiteX1" fmla="*/ 3201828 w 3711493"/>
              <a:gd name="connsiteY1" fmla="*/ 44970 h 1125090"/>
              <a:gd name="connsiteX2" fmla="*/ 3711493 w 3711493"/>
              <a:gd name="connsiteY2" fmla="*/ 1110100 h 1125090"/>
              <a:gd name="connsiteX3" fmla="*/ 0 w 3711493"/>
              <a:gd name="connsiteY3" fmla="*/ 1125090 h 1125090"/>
              <a:gd name="connsiteX4" fmla="*/ 832482 w 3711493"/>
              <a:gd name="connsiteY4" fmla="*/ 0 h 1125090"/>
              <a:gd name="connsiteX0" fmla="*/ 617647 w 3496658"/>
              <a:gd name="connsiteY0" fmla="*/ 0 h 1140080"/>
              <a:gd name="connsiteX1" fmla="*/ 2986993 w 3496658"/>
              <a:gd name="connsiteY1" fmla="*/ 44970 h 1140080"/>
              <a:gd name="connsiteX2" fmla="*/ 3496658 w 3496658"/>
              <a:gd name="connsiteY2" fmla="*/ 1110100 h 1140080"/>
              <a:gd name="connsiteX3" fmla="*/ 0 w 3496658"/>
              <a:gd name="connsiteY3" fmla="*/ 1140080 h 1140080"/>
              <a:gd name="connsiteX4" fmla="*/ 617647 w 3496658"/>
              <a:gd name="connsiteY4" fmla="*/ 0 h 1140080"/>
              <a:gd name="connsiteX0" fmla="*/ 590793 w 3496658"/>
              <a:gd name="connsiteY0" fmla="*/ 44971 h 1095110"/>
              <a:gd name="connsiteX1" fmla="*/ 2986993 w 3496658"/>
              <a:gd name="connsiteY1" fmla="*/ 0 h 1095110"/>
              <a:gd name="connsiteX2" fmla="*/ 3496658 w 3496658"/>
              <a:gd name="connsiteY2" fmla="*/ 1065130 h 1095110"/>
              <a:gd name="connsiteX3" fmla="*/ 0 w 3496658"/>
              <a:gd name="connsiteY3" fmla="*/ 1095110 h 1095110"/>
              <a:gd name="connsiteX4" fmla="*/ 590793 w 3496658"/>
              <a:gd name="connsiteY4" fmla="*/ 44971 h 1095110"/>
              <a:gd name="connsiteX0" fmla="*/ 590793 w 3496658"/>
              <a:gd name="connsiteY0" fmla="*/ 1 h 1095110"/>
              <a:gd name="connsiteX1" fmla="*/ 2986993 w 3496658"/>
              <a:gd name="connsiteY1" fmla="*/ 0 h 1095110"/>
              <a:gd name="connsiteX2" fmla="*/ 3496658 w 3496658"/>
              <a:gd name="connsiteY2" fmla="*/ 1065130 h 1095110"/>
              <a:gd name="connsiteX3" fmla="*/ 0 w 3496658"/>
              <a:gd name="connsiteY3" fmla="*/ 1095110 h 1095110"/>
              <a:gd name="connsiteX4" fmla="*/ 590793 w 3496658"/>
              <a:gd name="connsiteY4" fmla="*/ 1 h 1095110"/>
              <a:gd name="connsiteX0" fmla="*/ 604220 w 3496658"/>
              <a:gd name="connsiteY0" fmla="*/ 0 h 1125090"/>
              <a:gd name="connsiteX1" fmla="*/ 2986993 w 3496658"/>
              <a:gd name="connsiteY1" fmla="*/ 29980 h 1125090"/>
              <a:gd name="connsiteX2" fmla="*/ 3496658 w 3496658"/>
              <a:gd name="connsiteY2" fmla="*/ 1095110 h 1125090"/>
              <a:gd name="connsiteX3" fmla="*/ 0 w 3496658"/>
              <a:gd name="connsiteY3" fmla="*/ 1125090 h 1125090"/>
              <a:gd name="connsiteX4" fmla="*/ 604220 w 3496658"/>
              <a:gd name="connsiteY4" fmla="*/ 0 h 1125090"/>
              <a:gd name="connsiteX0" fmla="*/ 523657 w 3416095"/>
              <a:gd name="connsiteY0" fmla="*/ 0 h 1095110"/>
              <a:gd name="connsiteX1" fmla="*/ 2906430 w 3416095"/>
              <a:gd name="connsiteY1" fmla="*/ 29980 h 1095110"/>
              <a:gd name="connsiteX2" fmla="*/ 3416095 w 3416095"/>
              <a:gd name="connsiteY2" fmla="*/ 1095110 h 1095110"/>
              <a:gd name="connsiteX3" fmla="*/ 0 w 3416095"/>
              <a:gd name="connsiteY3" fmla="*/ 1095110 h 1095110"/>
              <a:gd name="connsiteX4" fmla="*/ 523657 w 3416095"/>
              <a:gd name="connsiteY4" fmla="*/ 0 h 1095110"/>
              <a:gd name="connsiteX0" fmla="*/ 523657 w 3416095"/>
              <a:gd name="connsiteY0" fmla="*/ 0 h 1095110"/>
              <a:gd name="connsiteX1" fmla="*/ 2906430 w 3416095"/>
              <a:gd name="connsiteY1" fmla="*/ 29980 h 1095110"/>
              <a:gd name="connsiteX2" fmla="*/ 3416095 w 3416095"/>
              <a:gd name="connsiteY2" fmla="*/ 1095110 h 1095110"/>
              <a:gd name="connsiteX3" fmla="*/ 0 w 3416095"/>
              <a:gd name="connsiteY3" fmla="*/ 1035150 h 1095110"/>
              <a:gd name="connsiteX4" fmla="*/ 523657 w 3416095"/>
              <a:gd name="connsiteY4" fmla="*/ 0 h 1095110"/>
              <a:gd name="connsiteX0" fmla="*/ 477329 w 3416095"/>
              <a:gd name="connsiteY0" fmla="*/ 0 h 1095110"/>
              <a:gd name="connsiteX1" fmla="*/ 2906430 w 3416095"/>
              <a:gd name="connsiteY1" fmla="*/ 29980 h 1095110"/>
              <a:gd name="connsiteX2" fmla="*/ 3416095 w 3416095"/>
              <a:gd name="connsiteY2" fmla="*/ 1095110 h 1095110"/>
              <a:gd name="connsiteX3" fmla="*/ 0 w 3416095"/>
              <a:gd name="connsiteY3" fmla="*/ 1035150 h 1095110"/>
              <a:gd name="connsiteX4" fmla="*/ 477329 w 3416095"/>
              <a:gd name="connsiteY4" fmla="*/ 0 h 1095110"/>
              <a:gd name="connsiteX0" fmla="*/ 376696 w 3315462"/>
              <a:gd name="connsiteY0" fmla="*/ 0 h 1095110"/>
              <a:gd name="connsiteX1" fmla="*/ 2805797 w 3315462"/>
              <a:gd name="connsiteY1" fmla="*/ 29980 h 1095110"/>
              <a:gd name="connsiteX2" fmla="*/ 3315462 w 3315462"/>
              <a:gd name="connsiteY2" fmla="*/ 1095110 h 1095110"/>
              <a:gd name="connsiteX3" fmla="*/ 0 w 3315462"/>
              <a:gd name="connsiteY3" fmla="*/ 1035150 h 1095110"/>
              <a:gd name="connsiteX4" fmla="*/ 376696 w 3315462"/>
              <a:gd name="connsiteY4" fmla="*/ 0 h 109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462" h="1095110">
                <a:moveTo>
                  <a:pt x="376696" y="0"/>
                </a:moveTo>
                <a:lnTo>
                  <a:pt x="2805797" y="29980"/>
                </a:lnTo>
                <a:lnTo>
                  <a:pt x="3315462" y="1095110"/>
                </a:lnTo>
                <a:lnTo>
                  <a:pt x="0" y="1035150"/>
                </a:lnTo>
                <a:lnTo>
                  <a:pt x="376696" y="0"/>
                </a:lnTo>
                <a:close/>
              </a:path>
            </a:pathLst>
          </a:custGeom>
          <a:gradFill flip="none" rotWithShape="1">
            <a:gsLst>
              <a:gs pos="91000">
                <a:srgbClr val="1C7B92">
                  <a:alpha val="0"/>
                </a:srgbClr>
              </a:gs>
              <a:gs pos="13000">
                <a:srgbClr val="3BB4D1">
                  <a:shade val="30000"/>
                  <a:satMod val="115000"/>
                </a:srgbClr>
              </a:gs>
              <a:gs pos="75000">
                <a:srgbClr val="27A0BD">
                  <a:alpha val="0"/>
                </a:srgbClr>
              </a:gs>
              <a:gs pos="18000">
                <a:srgbClr val="3BB4D1">
                  <a:shade val="67500"/>
                  <a:satMod val="115000"/>
                </a:srgbClr>
              </a:gs>
              <a:gs pos="0">
                <a:srgbClr val="B9E6F1"/>
              </a:gs>
              <a:gs pos="97000">
                <a:srgbClr val="3BB4D1">
                  <a:shade val="100000"/>
                  <a:satMod val="115000"/>
                  <a:alpha val="0"/>
                </a:srgbClr>
              </a:gs>
            </a:gsLst>
            <a:lin ang="1800000" scaled="0"/>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64" name="TextBox 63"/>
          <p:cNvSpPr txBox="1"/>
          <p:nvPr/>
        </p:nvSpPr>
        <p:spPr>
          <a:xfrm>
            <a:off x="3170235" y="909808"/>
            <a:ext cx="2814226" cy="954107"/>
          </a:xfrm>
          <a:prstGeom prst="rect">
            <a:avLst/>
          </a:prstGeom>
          <a:noFill/>
        </p:spPr>
        <p:txBody>
          <a:bodyPr wrap="square" rtlCol="0">
            <a:spAutoFit/>
          </a:bodyPr>
          <a:lstStyle/>
          <a:p>
            <a:pPr algn="just">
              <a:defRPr/>
            </a:pPr>
            <a:r>
              <a:rPr lang="zh-CN" altLang="en-US" sz="1400" kern="0" dirty="0">
                <a:solidFill>
                  <a:sysClr val="window" lastClr="FFFFFF"/>
                </a:solidFill>
                <a:latin typeface="Arial" pitchFamily="34" charset="0"/>
                <a:ea typeface="微软雅黑" pitchFamily="34" charset="-122"/>
                <a:cs typeface="Arial" pitchFamily="34" charset="0"/>
              </a:rPr>
              <a:t>深圳市从</a:t>
            </a:r>
            <a:r>
              <a:rPr lang="en-US" altLang="zh-CN" sz="1400" kern="0" dirty="0">
                <a:solidFill>
                  <a:sysClr val="window" lastClr="FFFFFF"/>
                </a:solidFill>
                <a:latin typeface="Arial" pitchFamily="34" charset="0"/>
                <a:ea typeface="微软雅黑" pitchFamily="34" charset="-122"/>
                <a:cs typeface="Arial" pitchFamily="34" charset="0"/>
              </a:rPr>
              <a:t>2006</a:t>
            </a:r>
            <a:r>
              <a:rPr lang="zh-CN" altLang="en-US" sz="1400" kern="0" dirty="0">
                <a:solidFill>
                  <a:sysClr val="window" lastClr="FFFFFF"/>
                </a:solidFill>
                <a:latin typeface="Arial" pitchFamily="34" charset="0"/>
                <a:ea typeface="微软雅黑" pitchFamily="34" charset="-122"/>
                <a:cs typeface="Arial" pitchFamily="34" charset="0"/>
              </a:rPr>
              <a:t>年开始探索实行行业协会商会直接由民政部门登记的管理体制，开了“一元管理”的先河</a:t>
            </a:r>
            <a:r>
              <a:rPr lang="zh-CN" altLang="en-US" sz="1400" kern="0" dirty="0" smtClean="0">
                <a:solidFill>
                  <a:sysClr val="window" lastClr="FFFFFF"/>
                </a:solidFill>
                <a:latin typeface="Arial" pitchFamily="34" charset="0"/>
                <a:ea typeface="微软雅黑" pitchFamily="34" charset="-122"/>
                <a:cs typeface="Arial" pitchFamily="34" charset="0"/>
              </a:rPr>
              <a:t>。</a:t>
            </a:r>
            <a:endParaRPr lang="en-US" altLang="zh-CN" sz="1400" kern="0" dirty="0">
              <a:solidFill>
                <a:sysClr val="window" lastClr="FFFFFF"/>
              </a:solidFill>
              <a:latin typeface="Arial" pitchFamily="34" charset="0"/>
              <a:ea typeface="微软雅黑" pitchFamily="34" charset="-122"/>
              <a:cs typeface="Arial" pitchFamily="34" charset="0"/>
            </a:endParaRPr>
          </a:p>
        </p:txBody>
      </p:sp>
      <p:sp>
        <p:nvSpPr>
          <p:cNvPr id="65" name="TextBox 64"/>
          <p:cNvSpPr txBox="1"/>
          <p:nvPr/>
        </p:nvSpPr>
        <p:spPr>
          <a:xfrm>
            <a:off x="2651603" y="2189886"/>
            <a:ext cx="3873717" cy="1384995"/>
          </a:xfrm>
          <a:prstGeom prst="rect">
            <a:avLst/>
          </a:prstGeom>
          <a:noFill/>
        </p:spPr>
        <p:txBody>
          <a:bodyPr wrap="square" rtlCol="0">
            <a:spAutoFit/>
          </a:bodyPr>
          <a:lstStyle/>
          <a:p>
            <a:pPr algn="just">
              <a:defRPr/>
            </a:pPr>
            <a:r>
              <a:rPr lang="zh-CN" altLang="en-US" sz="1400" kern="0" dirty="0">
                <a:solidFill>
                  <a:sysClr val="window" lastClr="FFFFFF"/>
                </a:solidFill>
                <a:latin typeface="Arial" pitchFamily="34" charset="0"/>
                <a:ea typeface="微软雅黑" pitchFamily="34" charset="-122"/>
                <a:cs typeface="Arial" pitchFamily="34" charset="0"/>
              </a:rPr>
              <a:t>党的十八届二中全会、三中全会明确提出要“重点培育和优先发展行业协会商会类、科技类、公益慈善类、城乡社区服务类社会组织，成立时直接依法申请登记”，要“限期实现行业协会商会与行政机关真正脱钩”，要“探索一业多会，引入竞争机制”。</a:t>
            </a:r>
            <a:endParaRPr lang="en-US" altLang="zh-CN" sz="1400" kern="0" dirty="0">
              <a:solidFill>
                <a:sysClr val="window" lastClr="FFFFFF"/>
              </a:solidFill>
              <a:latin typeface="Arial" pitchFamily="34" charset="0"/>
              <a:ea typeface="微软雅黑" pitchFamily="34" charset="-122"/>
              <a:cs typeface="Arial" pitchFamily="34" charset="0"/>
            </a:endParaRPr>
          </a:p>
        </p:txBody>
      </p:sp>
      <p:sp>
        <p:nvSpPr>
          <p:cNvPr id="66" name="TextBox 65"/>
          <p:cNvSpPr txBox="1"/>
          <p:nvPr/>
        </p:nvSpPr>
        <p:spPr>
          <a:xfrm>
            <a:off x="1844022" y="3676093"/>
            <a:ext cx="5496632" cy="954107"/>
          </a:xfrm>
          <a:prstGeom prst="rect">
            <a:avLst/>
          </a:prstGeom>
          <a:noFill/>
        </p:spPr>
        <p:txBody>
          <a:bodyPr wrap="square" rtlCol="0">
            <a:spAutoFit/>
          </a:bodyPr>
          <a:lstStyle/>
          <a:p>
            <a:pPr algn="just">
              <a:defRPr/>
            </a:pPr>
            <a:r>
              <a:rPr lang="en-US" altLang="zh-CN" sz="1400" kern="0" dirty="0" smtClean="0">
                <a:solidFill>
                  <a:sysClr val="window" lastClr="FFFFFF"/>
                </a:solidFill>
                <a:latin typeface="Arial" pitchFamily="34" charset="0"/>
                <a:ea typeface="微软雅黑" pitchFamily="34" charset="-122"/>
                <a:cs typeface="Arial" pitchFamily="34" charset="0"/>
              </a:rPr>
              <a:t>2013</a:t>
            </a:r>
            <a:r>
              <a:rPr lang="zh-CN" altLang="en-US" sz="1400" kern="0" dirty="0">
                <a:solidFill>
                  <a:sysClr val="window" lastClr="FFFFFF"/>
                </a:solidFill>
                <a:latin typeface="Arial" pitchFamily="34" charset="0"/>
                <a:ea typeface="微软雅黑" pitchFamily="34" charset="-122"/>
                <a:cs typeface="Arial" pitchFamily="34" charset="0"/>
              </a:rPr>
              <a:t>年</a:t>
            </a:r>
            <a:r>
              <a:rPr lang="en-US" altLang="zh-CN" sz="1400" kern="0" dirty="0">
                <a:solidFill>
                  <a:sysClr val="window" lastClr="FFFFFF"/>
                </a:solidFill>
                <a:latin typeface="Arial" pitchFamily="34" charset="0"/>
                <a:ea typeface="微软雅黑" pitchFamily="34" charset="-122"/>
                <a:cs typeface="Arial" pitchFamily="34" charset="0"/>
              </a:rPr>
              <a:t>12</a:t>
            </a:r>
            <a:r>
              <a:rPr lang="zh-CN" altLang="en-US" sz="1400" kern="0" dirty="0" smtClean="0">
                <a:solidFill>
                  <a:sysClr val="window" lastClr="FFFFFF"/>
                </a:solidFill>
                <a:latin typeface="Arial" pitchFamily="34" charset="0"/>
                <a:ea typeface="微软雅黑" pitchFamily="34" charset="-122"/>
                <a:cs typeface="Arial" pitchFamily="34" charset="0"/>
              </a:rPr>
              <a:t>月底完成</a:t>
            </a:r>
            <a:r>
              <a:rPr lang="en-US" altLang="zh-CN" sz="1400" kern="0" dirty="0">
                <a:solidFill>
                  <a:sysClr val="window" lastClr="FFFFFF"/>
                </a:solidFill>
                <a:latin typeface="Arial" pitchFamily="34" charset="0"/>
                <a:ea typeface="微软雅黑" pitchFamily="34" charset="-122"/>
                <a:cs typeface="Arial" pitchFamily="34" charset="0"/>
              </a:rPr>
              <a:t>《</a:t>
            </a:r>
            <a:r>
              <a:rPr lang="zh-CN" altLang="en-US" sz="1400" kern="0" dirty="0">
                <a:solidFill>
                  <a:sysClr val="window" lastClr="FFFFFF"/>
                </a:solidFill>
                <a:latin typeface="Arial" pitchFamily="34" charset="0"/>
                <a:ea typeface="微软雅黑" pitchFamily="34" charset="-122"/>
                <a:cs typeface="Arial" pitchFamily="34" charset="0"/>
              </a:rPr>
              <a:t>社会团体登记管理条例</a:t>
            </a:r>
            <a:r>
              <a:rPr lang="en-US" altLang="zh-CN" sz="1400" kern="0" dirty="0">
                <a:solidFill>
                  <a:sysClr val="window" lastClr="FFFFFF"/>
                </a:solidFill>
                <a:latin typeface="Arial" pitchFamily="34" charset="0"/>
                <a:ea typeface="微软雅黑" pitchFamily="34" charset="-122"/>
                <a:cs typeface="Arial" pitchFamily="34" charset="0"/>
              </a:rPr>
              <a:t>》</a:t>
            </a:r>
            <a:r>
              <a:rPr lang="zh-CN" altLang="en-US" sz="1400" kern="0" dirty="0">
                <a:solidFill>
                  <a:sysClr val="window" lastClr="FFFFFF"/>
                </a:solidFill>
                <a:latin typeface="Arial" pitchFamily="34" charset="0"/>
                <a:ea typeface="微软雅黑" pitchFamily="34" charset="-122"/>
                <a:cs typeface="Arial" pitchFamily="34" charset="0"/>
              </a:rPr>
              <a:t>等相关行政法规的修订工作，对行业协会商会类、科技类、公益慈善类、城乡社区服务类社会组织实行民政部门直接登记制度。</a:t>
            </a:r>
            <a:r>
              <a:rPr lang="en-US" altLang="zh-CN" sz="1400" kern="0" dirty="0" smtClean="0">
                <a:solidFill>
                  <a:sysClr val="window" lastClr="FFFFFF"/>
                </a:solidFill>
                <a:latin typeface="Arial" pitchFamily="34" charset="0"/>
                <a:ea typeface="微软雅黑" pitchFamily="34" charset="-122"/>
                <a:cs typeface="Arial" pitchFamily="34" charset="0"/>
              </a:rPr>
              <a:t>2015</a:t>
            </a:r>
            <a:r>
              <a:rPr lang="zh-CN" altLang="en-US" sz="1400" kern="0" dirty="0">
                <a:solidFill>
                  <a:sysClr val="window" lastClr="FFFFFF"/>
                </a:solidFill>
                <a:latin typeface="Arial" pitchFamily="34" charset="0"/>
                <a:ea typeface="微软雅黑" pitchFamily="34" charset="-122"/>
                <a:cs typeface="Arial" pitchFamily="34" charset="0"/>
              </a:rPr>
              <a:t>年</a:t>
            </a:r>
            <a:r>
              <a:rPr lang="en-US" altLang="zh-CN" sz="1400" kern="0" dirty="0">
                <a:solidFill>
                  <a:sysClr val="window" lastClr="FFFFFF"/>
                </a:solidFill>
                <a:latin typeface="Arial" pitchFamily="34" charset="0"/>
                <a:ea typeface="微软雅黑" pitchFamily="34" charset="-122"/>
                <a:cs typeface="Arial" pitchFamily="34" charset="0"/>
              </a:rPr>
              <a:t>7</a:t>
            </a:r>
            <a:r>
              <a:rPr lang="zh-CN" altLang="en-US" sz="1400" kern="0" dirty="0">
                <a:solidFill>
                  <a:sysClr val="window" lastClr="FFFFFF"/>
                </a:solidFill>
                <a:latin typeface="Arial" pitchFamily="34" charset="0"/>
                <a:ea typeface="微软雅黑" pitchFamily="34" charset="-122"/>
                <a:cs typeface="Arial" pitchFamily="34" charset="0"/>
              </a:rPr>
              <a:t>月</a:t>
            </a:r>
            <a:r>
              <a:rPr lang="en-US" altLang="zh-CN" sz="1400" kern="0" dirty="0">
                <a:solidFill>
                  <a:sysClr val="window" lastClr="FFFFFF"/>
                </a:solidFill>
                <a:latin typeface="Arial" pitchFamily="34" charset="0"/>
                <a:ea typeface="微软雅黑" pitchFamily="34" charset="-122"/>
                <a:cs typeface="Arial" pitchFamily="34" charset="0"/>
              </a:rPr>
              <a:t>10</a:t>
            </a:r>
            <a:r>
              <a:rPr lang="zh-CN" altLang="en-US" sz="1400" kern="0" dirty="0">
                <a:solidFill>
                  <a:sysClr val="window" lastClr="FFFFFF"/>
                </a:solidFill>
                <a:latin typeface="Arial" pitchFamily="34" charset="0"/>
                <a:ea typeface="微软雅黑" pitchFamily="34" charset="-122"/>
                <a:cs typeface="Arial" pitchFamily="34" charset="0"/>
              </a:rPr>
              <a:t>日中共中央办公厅、国务院办公厅</a:t>
            </a:r>
            <a:r>
              <a:rPr lang="zh-CN" altLang="en-US" sz="1400" kern="0" dirty="0" smtClean="0">
                <a:solidFill>
                  <a:sysClr val="window" lastClr="FFFFFF"/>
                </a:solidFill>
                <a:latin typeface="Arial" pitchFamily="34" charset="0"/>
                <a:ea typeface="微软雅黑" pitchFamily="34" charset="-122"/>
                <a:cs typeface="Arial" pitchFamily="34" charset="0"/>
              </a:rPr>
              <a:t>印发</a:t>
            </a:r>
            <a:r>
              <a:rPr lang="en-US" altLang="zh-CN" sz="1400" kern="0" dirty="0" smtClean="0">
                <a:solidFill>
                  <a:sysClr val="window" lastClr="FFFFFF"/>
                </a:solidFill>
                <a:latin typeface="Arial" pitchFamily="34" charset="0"/>
                <a:ea typeface="微软雅黑" pitchFamily="34" charset="-122"/>
                <a:cs typeface="Arial" pitchFamily="34" charset="0"/>
              </a:rPr>
              <a:t>《</a:t>
            </a:r>
            <a:r>
              <a:rPr lang="zh-CN" altLang="en-US" sz="1400" kern="0" dirty="0">
                <a:solidFill>
                  <a:sysClr val="window" lastClr="FFFFFF"/>
                </a:solidFill>
                <a:latin typeface="Arial" pitchFamily="34" charset="0"/>
                <a:ea typeface="微软雅黑" pitchFamily="34" charset="-122"/>
                <a:cs typeface="Arial" pitchFamily="34" charset="0"/>
              </a:rPr>
              <a:t>行业协会商会与行政机关脱钩总体方案</a:t>
            </a:r>
            <a:r>
              <a:rPr lang="en-US" altLang="zh-CN" sz="1400" kern="0" dirty="0">
                <a:solidFill>
                  <a:sysClr val="window" lastClr="FFFFFF"/>
                </a:solidFill>
                <a:latin typeface="Arial" pitchFamily="34" charset="0"/>
                <a:ea typeface="微软雅黑" pitchFamily="34" charset="-122"/>
                <a:cs typeface="Arial" pitchFamily="34" charset="0"/>
              </a:rPr>
              <a:t>》 </a:t>
            </a:r>
          </a:p>
        </p:txBody>
      </p:sp>
      <p:sp>
        <p:nvSpPr>
          <p:cNvPr id="69" name="TextBox 68"/>
          <p:cNvSpPr txBox="1"/>
          <p:nvPr/>
        </p:nvSpPr>
        <p:spPr>
          <a:xfrm>
            <a:off x="1763688" y="5445224"/>
            <a:ext cx="5688632" cy="811441"/>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defRPr/>
            </a:pPr>
            <a:r>
              <a:rPr lang="zh-CN" altLang="en-US" sz="4000" kern="0" dirty="0" smtClean="0">
                <a:solidFill>
                  <a:sysClr val="windowText" lastClr="000000">
                    <a:lumMod val="65000"/>
                    <a:lumOff val="35000"/>
                  </a:sysClr>
                </a:solidFill>
              </a:rPr>
              <a:t>第三阶段</a:t>
            </a:r>
            <a:endParaRPr lang="zh-CN" altLang="en-US" sz="4000" kern="0" dirty="0">
              <a:solidFill>
                <a:sysClr val="windowText" lastClr="000000">
                  <a:lumMod val="65000"/>
                  <a:lumOff val="35000"/>
                </a:sysClr>
              </a:solidFill>
            </a:endParaRPr>
          </a:p>
        </p:txBody>
      </p:sp>
    </p:spTree>
    <p:extLst>
      <p:ext uri="{BB962C8B-B14F-4D97-AF65-F5344CB8AC3E}">
        <p14:creationId xmlns:p14="http://schemas.microsoft.com/office/powerpoint/2010/main" val="1165017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
          <p:cNvSpPr/>
          <p:nvPr/>
        </p:nvSpPr>
        <p:spPr>
          <a:xfrm rot="5400000">
            <a:off x="3504611" y="-905193"/>
            <a:ext cx="1993970" cy="6839647"/>
          </a:xfrm>
          <a:custGeom>
            <a:avLst/>
            <a:gdLst/>
            <a:ahLst/>
            <a:cxnLst/>
            <a:rect l="l" t="t" r="r" b="b"/>
            <a:pathLst>
              <a:path w="2243348" h="7695053">
                <a:moveTo>
                  <a:pt x="0" y="6978564"/>
                </a:moveTo>
                <a:cubicBezTo>
                  <a:pt x="0" y="6630721"/>
                  <a:pt x="247874" y="6340773"/>
                  <a:pt x="576665" y="6275932"/>
                </a:cubicBezTo>
                <a:cubicBezTo>
                  <a:pt x="630813" y="6184805"/>
                  <a:pt x="661464" y="6080535"/>
                  <a:pt x="661464" y="5969784"/>
                </a:cubicBezTo>
                <a:cubicBezTo>
                  <a:pt x="661464" y="5821922"/>
                  <a:pt x="606830" y="5685614"/>
                  <a:pt x="513368" y="5577935"/>
                </a:cubicBezTo>
                <a:cubicBezTo>
                  <a:pt x="216116" y="5493345"/>
                  <a:pt x="0" y="5219026"/>
                  <a:pt x="0" y="4894231"/>
                </a:cubicBezTo>
                <a:cubicBezTo>
                  <a:pt x="0" y="4776376"/>
                  <a:pt x="28455" y="4665167"/>
                  <a:pt x="81700" y="4568555"/>
                </a:cubicBezTo>
                <a:lnTo>
                  <a:pt x="80525" y="4568555"/>
                </a:lnTo>
                <a:lnTo>
                  <a:pt x="83561" y="4565126"/>
                </a:lnTo>
                <a:cubicBezTo>
                  <a:pt x="178341" y="4376168"/>
                  <a:pt x="356477" y="4237321"/>
                  <a:pt x="569333" y="4193155"/>
                </a:cubicBezTo>
                <a:cubicBezTo>
                  <a:pt x="628276" y="4099843"/>
                  <a:pt x="661464" y="3991618"/>
                  <a:pt x="661464" y="3876374"/>
                </a:cubicBezTo>
                <a:cubicBezTo>
                  <a:pt x="661464" y="3726341"/>
                  <a:pt x="605214" y="3588204"/>
                  <a:pt x="509396" y="3479675"/>
                </a:cubicBezTo>
                <a:cubicBezTo>
                  <a:pt x="220160" y="3390179"/>
                  <a:pt x="11650" y="3119850"/>
                  <a:pt x="11650" y="2800821"/>
                </a:cubicBezTo>
                <a:cubicBezTo>
                  <a:pt x="11650" y="2686658"/>
                  <a:pt x="38350" y="2578732"/>
                  <a:pt x="88423" y="2484223"/>
                </a:cubicBezTo>
                <a:lnTo>
                  <a:pt x="80525" y="2484223"/>
                </a:lnTo>
                <a:lnTo>
                  <a:pt x="100933" y="2461174"/>
                </a:lnTo>
                <a:cubicBezTo>
                  <a:pt x="195708" y="2279483"/>
                  <a:pt x="368383" y="2145983"/>
                  <a:pt x="574351" y="2101803"/>
                </a:cubicBezTo>
                <a:cubicBezTo>
                  <a:pt x="629980" y="2009874"/>
                  <a:pt x="661464" y="1904287"/>
                  <a:pt x="661464" y="1792042"/>
                </a:cubicBezTo>
                <a:cubicBezTo>
                  <a:pt x="661464" y="1642009"/>
                  <a:pt x="605214" y="1503872"/>
                  <a:pt x="509396" y="1395343"/>
                </a:cubicBezTo>
                <a:cubicBezTo>
                  <a:pt x="220160" y="1305847"/>
                  <a:pt x="11650" y="1035518"/>
                  <a:pt x="11650" y="716489"/>
                </a:cubicBezTo>
                <a:cubicBezTo>
                  <a:pt x="11650" y="320783"/>
                  <a:pt x="332433" y="0"/>
                  <a:pt x="728139" y="0"/>
                </a:cubicBezTo>
                <a:cubicBezTo>
                  <a:pt x="784206" y="0"/>
                  <a:pt x="838770" y="6440"/>
                  <a:pt x="890759" y="20213"/>
                </a:cubicBezTo>
                <a:lnTo>
                  <a:pt x="890759" y="5962"/>
                </a:lnTo>
                <a:lnTo>
                  <a:pt x="915543" y="27906"/>
                </a:lnTo>
                <a:cubicBezTo>
                  <a:pt x="1181237" y="96895"/>
                  <a:pt x="1385152" y="316962"/>
                  <a:pt x="1432934" y="590838"/>
                </a:cubicBezTo>
                <a:cubicBezTo>
                  <a:pt x="1493883" y="612764"/>
                  <a:pt x="1559057" y="623455"/>
                  <a:pt x="1626492" y="623455"/>
                </a:cubicBezTo>
                <a:cubicBezTo>
                  <a:pt x="1898338" y="623455"/>
                  <a:pt x="2133442" y="449717"/>
                  <a:pt x="2243348" y="195618"/>
                </a:cubicBezTo>
                <a:lnTo>
                  <a:pt x="2243348" y="1133769"/>
                </a:lnTo>
                <a:lnTo>
                  <a:pt x="2198791" y="1108477"/>
                </a:lnTo>
                <a:cubicBezTo>
                  <a:pt x="2122549" y="918751"/>
                  <a:pt x="1903255" y="781915"/>
                  <a:pt x="1644673" y="781915"/>
                </a:cubicBezTo>
                <a:cubicBezTo>
                  <a:pt x="1571358" y="781915"/>
                  <a:pt x="1501200" y="792915"/>
                  <a:pt x="1436631" y="813199"/>
                </a:cubicBezTo>
                <a:cubicBezTo>
                  <a:pt x="1400110" y="1094468"/>
                  <a:pt x="1198997" y="1323517"/>
                  <a:pt x="932373" y="1399847"/>
                </a:cubicBezTo>
                <a:cubicBezTo>
                  <a:pt x="856511" y="1497397"/>
                  <a:pt x="810544" y="1629568"/>
                  <a:pt x="810544" y="1774938"/>
                </a:cubicBezTo>
                <a:cubicBezTo>
                  <a:pt x="810544" y="1893446"/>
                  <a:pt x="841093" y="2003182"/>
                  <a:pt x="895072" y="2091615"/>
                </a:cubicBezTo>
                <a:lnTo>
                  <a:pt x="920644" y="2114258"/>
                </a:lnTo>
                <a:cubicBezTo>
                  <a:pt x="1183022" y="2184205"/>
                  <a:pt x="1384213" y="2401783"/>
                  <a:pt x="1432724" y="2672613"/>
                </a:cubicBezTo>
                <a:cubicBezTo>
                  <a:pt x="1493736" y="2694574"/>
                  <a:pt x="1558981" y="2705289"/>
                  <a:pt x="1626492" y="2705289"/>
                </a:cubicBezTo>
                <a:cubicBezTo>
                  <a:pt x="1898338" y="2705289"/>
                  <a:pt x="2133442" y="2531551"/>
                  <a:pt x="2243348" y="2277452"/>
                </a:cubicBezTo>
                <a:lnTo>
                  <a:pt x="2243348" y="3215603"/>
                </a:lnTo>
                <a:lnTo>
                  <a:pt x="2198791" y="3190311"/>
                </a:lnTo>
                <a:cubicBezTo>
                  <a:pt x="2122549" y="3000585"/>
                  <a:pt x="1903255" y="2863749"/>
                  <a:pt x="1644673" y="2863749"/>
                </a:cubicBezTo>
                <a:cubicBezTo>
                  <a:pt x="1571440" y="2863749"/>
                  <a:pt x="1501358" y="2874724"/>
                  <a:pt x="1436845" y="2894950"/>
                </a:cubicBezTo>
                <a:cubicBezTo>
                  <a:pt x="1401334" y="3177403"/>
                  <a:pt x="1199809" y="3407616"/>
                  <a:pt x="932373" y="3484179"/>
                </a:cubicBezTo>
                <a:cubicBezTo>
                  <a:pt x="856511" y="3581729"/>
                  <a:pt x="810544" y="3713900"/>
                  <a:pt x="810544" y="3859270"/>
                </a:cubicBezTo>
                <a:cubicBezTo>
                  <a:pt x="810544" y="3992166"/>
                  <a:pt x="848962" y="4114032"/>
                  <a:pt x="913404" y="4208600"/>
                </a:cubicBezTo>
                <a:cubicBezTo>
                  <a:pt x="1098405" y="4258174"/>
                  <a:pt x="1252144" y="4382743"/>
                  <a:pt x="1340384" y="4548482"/>
                </a:cubicBezTo>
                <a:cubicBezTo>
                  <a:pt x="1348180" y="4556586"/>
                  <a:pt x="1357350" y="4562688"/>
                  <a:pt x="1366642" y="4568555"/>
                </a:cubicBezTo>
                <a:lnTo>
                  <a:pt x="1351279" y="4568555"/>
                </a:lnTo>
                <a:cubicBezTo>
                  <a:pt x="1386480" y="4632427"/>
                  <a:pt x="1410847" y="4702679"/>
                  <a:pt x="1422114" y="4777216"/>
                </a:cubicBezTo>
                <a:cubicBezTo>
                  <a:pt x="1486330" y="4800913"/>
                  <a:pt x="1555146" y="4812880"/>
                  <a:pt x="1626492" y="4812880"/>
                </a:cubicBezTo>
                <a:cubicBezTo>
                  <a:pt x="1898338" y="4812880"/>
                  <a:pt x="2133442" y="4639143"/>
                  <a:pt x="2243348" y="4385044"/>
                </a:cubicBezTo>
                <a:lnTo>
                  <a:pt x="2243348" y="5323194"/>
                </a:lnTo>
                <a:lnTo>
                  <a:pt x="2198791" y="5297903"/>
                </a:lnTo>
                <a:cubicBezTo>
                  <a:pt x="2122549" y="5108177"/>
                  <a:pt x="1903255" y="4971341"/>
                  <a:pt x="1644673" y="4971341"/>
                </a:cubicBezTo>
                <a:cubicBezTo>
                  <a:pt x="1566358" y="4971341"/>
                  <a:pt x="1491647" y="4983892"/>
                  <a:pt x="1423758" y="5007653"/>
                </a:cubicBezTo>
                <a:cubicBezTo>
                  <a:pt x="1381344" y="5275914"/>
                  <a:pt x="1189655" y="5494201"/>
                  <a:pt x="935617" y="5572966"/>
                </a:cubicBezTo>
                <a:cubicBezTo>
                  <a:pt x="857925" y="5671108"/>
                  <a:pt x="810544" y="5805092"/>
                  <a:pt x="810544" y="5952680"/>
                </a:cubicBezTo>
                <a:cubicBezTo>
                  <a:pt x="810544" y="6080623"/>
                  <a:pt x="846151" y="6198343"/>
                  <a:pt x="906949" y="6290929"/>
                </a:cubicBezTo>
                <a:cubicBezTo>
                  <a:pt x="1100581" y="6341178"/>
                  <a:pt x="1260761" y="6473020"/>
                  <a:pt x="1348806" y="6648331"/>
                </a:cubicBezTo>
                <a:cubicBezTo>
                  <a:pt x="1354078" y="6653890"/>
                  <a:pt x="1360332" y="6657982"/>
                  <a:pt x="1366642" y="6661966"/>
                </a:cubicBezTo>
                <a:lnTo>
                  <a:pt x="1356207" y="6661966"/>
                </a:lnTo>
                <a:cubicBezTo>
                  <a:pt x="1392517" y="6730501"/>
                  <a:pt x="1416537" y="6806092"/>
                  <a:pt x="1426553" y="6886058"/>
                </a:cubicBezTo>
                <a:cubicBezTo>
                  <a:pt x="1489426" y="6909037"/>
                  <a:pt x="1556750" y="6920472"/>
                  <a:pt x="1626492" y="6920472"/>
                </a:cubicBezTo>
                <a:cubicBezTo>
                  <a:pt x="1898338" y="6920472"/>
                  <a:pt x="2133442" y="6746735"/>
                  <a:pt x="2243348" y="6492636"/>
                </a:cubicBezTo>
                <a:lnTo>
                  <a:pt x="2243348" y="7430786"/>
                </a:lnTo>
                <a:lnTo>
                  <a:pt x="2198791" y="7405495"/>
                </a:lnTo>
                <a:cubicBezTo>
                  <a:pt x="2122549" y="7215768"/>
                  <a:pt x="1903255" y="7078933"/>
                  <a:pt x="1644673" y="7078933"/>
                </a:cubicBezTo>
                <a:cubicBezTo>
                  <a:pt x="1564633" y="7078933"/>
                  <a:pt x="1488357" y="7092043"/>
                  <a:pt x="1419336" y="7116971"/>
                </a:cubicBezTo>
                <a:cubicBezTo>
                  <a:pt x="1355106" y="7446472"/>
                  <a:pt x="1064828" y="7695053"/>
                  <a:pt x="716489" y="7695053"/>
                </a:cubicBezTo>
                <a:cubicBezTo>
                  <a:pt x="320783" y="7695053"/>
                  <a:pt x="0" y="7374270"/>
                  <a:pt x="0" y="6978564"/>
                </a:cubicBezTo>
                <a:close/>
              </a:path>
            </a:pathLst>
          </a:custGeom>
          <a:gradFill flip="none" rotWithShape="1">
            <a:gsLst>
              <a:gs pos="0">
                <a:sysClr val="window" lastClr="FFFFFF"/>
              </a:gs>
              <a:gs pos="100000">
                <a:sysClr val="window" lastClr="FFFFFF">
                  <a:lumMod val="95000"/>
                  <a:shade val="100000"/>
                  <a:satMod val="115000"/>
                </a:sysClr>
              </a:gs>
            </a:gsLst>
            <a:path path="circle">
              <a:fillToRect l="50000" t="50000" r="50000" b="50000"/>
            </a:path>
            <a:tileRect/>
          </a:gradFill>
          <a:ln w="12700" cap="flat" cmpd="sng" algn="ctr">
            <a:solidFill>
              <a:sysClr val="window" lastClr="FFFFFF">
                <a:lumMod val="95000"/>
              </a:sysClr>
            </a:solidFill>
            <a:prstDash val="solid"/>
          </a:ln>
          <a:effectLst>
            <a:outerShdw blurRad="431800" dist="1778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3" name="圆角矩形 32"/>
          <p:cNvSpPr/>
          <p:nvPr/>
        </p:nvSpPr>
        <p:spPr>
          <a:xfrm>
            <a:off x="1081773" y="3417059"/>
            <a:ext cx="1273684" cy="2892261"/>
          </a:xfrm>
          <a:prstGeom prst="roundRect">
            <a:avLst>
              <a:gd name="adj" fmla="val 9754"/>
            </a:avLst>
          </a:prstGeom>
          <a:gradFill flip="none" rotWithShape="1">
            <a:gsLst>
              <a:gs pos="98000">
                <a:srgbClr val="007EB0"/>
              </a:gs>
              <a:gs pos="12000">
                <a:srgbClr val="00B0F0">
                  <a:shade val="30000"/>
                  <a:satMod val="115000"/>
                </a:srgbClr>
              </a:gs>
              <a:gs pos="0">
                <a:srgbClr val="0092CE"/>
              </a:gs>
              <a:gs pos="85000">
                <a:srgbClr val="00B0F0">
                  <a:shade val="67500"/>
                  <a:satMod val="115000"/>
                </a:srgbClr>
              </a:gs>
              <a:gs pos="88000">
                <a:srgbClr val="00B6FC"/>
              </a:gs>
              <a:gs pos="6000">
                <a:srgbClr val="00B0F0">
                  <a:shade val="100000"/>
                  <a:satMod val="115000"/>
                </a:srgbClr>
              </a:gs>
            </a:gsLst>
            <a:lin ang="0" scaled="1"/>
            <a:tileRect/>
          </a:gradFill>
          <a:ln w="25400" cap="flat" cmpd="sng" algn="ctr">
            <a:solidFill>
              <a:srgbClr val="00B0F0"/>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4" name="圆角矩形 33"/>
          <p:cNvSpPr/>
          <p:nvPr/>
        </p:nvSpPr>
        <p:spPr>
          <a:xfrm>
            <a:off x="1149812" y="3500169"/>
            <a:ext cx="1129811" cy="2733701"/>
          </a:xfrm>
          <a:prstGeom prst="roundRect">
            <a:avLst>
              <a:gd name="adj" fmla="val 9575"/>
            </a:avLst>
          </a:prstGeom>
          <a:noFill/>
          <a:ln w="25400" cap="flat" cmpd="sng" algn="ctr">
            <a:solidFill>
              <a:srgbClr val="00B0F0"/>
            </a:solidFill>
            <a:prstDash val="sysDash"/>
          </a:ln>
          <a:effectLst>
            <a:outerShdw blurRad="50800" dir="5400000" algn="t" rotWithShape="0">
              <a:prstClr val="black">
                <a:alpha val="8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5" name="椭圆 34"/>
          <p:cNvSpPr/>
          <p:nvPr/>
        </p:nvSpPr>
        <p:spPr>
          <a:xfrm>
            <a:off x="1213822" y="1655289"/>
            <a:ext cx="1024054" cy="1024054"/>
          </a:xfrm>
          <a:prstGeom prst="ellipse">
            <a:avLst/>
          </a:prstGeom>
          <a:gradFill flip="none" rotWithShape="1">
            <a:gsLst>
              <a:gs pos="98000">
                <a:srgbClr val="007EB0"/>
              </a:gs>
              <a:gs pos="12000">
                <a:srgbClr val="00B0F0">
                  <a:shade val="30000"/>
                  <a:satMod val="115000"/>
                </a:srgbClr>
              </a:gs>
              <a:gs pos="0">
                <a:srgbClr val="0092CE"/>
              </a:gs>
              <a:gs pos="85000">
                <a:srgbClr val="00B0F0">
                  <a:shade val="67500"/>
                  <a:satMod val="115000"/>
                </a:srgbClr>
              </a:gs>
              <a:gs pos="88000">
                <a:srgbClr val="00B6FC"/>
              </a:gs>
              <a:gs pos="6000">
                <a:srgbClr val="00B0F0">
                  <a:shade val="100000"/>
                  <a:satMod val="115000"/>
                </a:srgbClr>
              </a:gs>
            </a:gsLst>
            <a:lin ang="0" scaled="1"/>
            <a:tileRect/>
          </a:gradFill>
          <a:ln w="25400" cap="flat" cmpd="sng" algn="ctr">
            <a:solidFill>
              <a:srgbClr val="00B0F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6" name="椭圆 35"/>
          <p:cNvSpPr/>
          <p:nvPr/>
        </p:nvSpPr>
        <p:spPr>
          <a:xfrm>
            <a:off x="3062329" y="1655289"/>
            <a:ext cx="1024054" cy="1024054"/>
          </a:xfrm>
          <a:prstGeom prst="ellipse">
            <a:avLst/>
          </a:prstGeom>
          <a:gradFill flip="none" rotWithShape="1">
            <a:gsLst>
              <a:gs pos="98000">
                <a:srgbClr val="007EB0"/>
              </a:gs>
              <a:gs pos="12000">
                <a:srgbClr val="00B0F0">
                  <a:shade val="30000"/>
                  <a:satMod val="115000"/>
                </a:srgbClr>
              </a:gs>
              <a:gs pos="0">
                <a:srgbClr val="0092CE"/>
              </a:gs>
              <a:gs pos="85000">
                <a:srgbClr val="00B0F0">
                  <a:shade val="67500"/>
                  <a:satMod val="115000"/>
                </a:srgbClr>
              </a:gs>
              <a:gs pos="88000">
                <a:srgbClr val="00B6FC"/>
              </a:gs>
              <a:gs pos="6000">
                <a:srgbClr val="00B0F0">
                  <a:shade val="100000"/>
                  <a:satMod val="115000"/>
                </a:srgbClr>
              </a:gs>
            </a:gsLst>
            <a:lin ang="0" scaled="1"/>
            <a:tileRect/>
          </a:gradFill>
          <a:ln w="25400" cap="flat" cmpd="sng" algn="ctr">
            <a:solidFill>
              <a:srgbClr val="00B0F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7" name="圆角矩形 36"/>
          <p:cNvSpPr/>
          <p:nvPr/>
        </p:nvSpPr>
        <p:spPr>
          <a:xfrm>
            <a:off x="2948961" y="3417059"/>
            <a:ext cx="1273684" cy="2892261"/>
          </a:xfrm>
          <a:prstGeom prst="roundRect">
            <a:avLst>
              <a:gd name="adj" fmla="val 9754"/>
            </a:avLst>
          </a:prstGeom>
          <a:gradFill flip="none" rotWithShape="1">
            <a:gsLst>
              <a:gs pos="98000">
                <a:srgbClr val="007EB0"/>
              </a:gs>
              <a:gs pos="12000">
                <a:srgbClr val="00B0F0">
                  <a:shade val="30000"/>
                  <a:satMod val="115000"/>
                </a:srgbClr>
              </a:gs>
              <a:gs pos="0">
                <a:srgbClr val="0092CE"/>
              </a:gs>
              <a:gs pos="85000">
                <a:srgbClr val="00B0F0">
                  <a:shade val="67500"/>
                  <a:satMod val="115000"/>
                </a:srgbClr>
              </a:gs>
              <a:gs pos="88000">
                <a:srgbClr val="00B6FC"/>
              </a:gs>
              <a:gs pos="6000">
                <a:srgbClr val="00B0F0">
                  <a:shade val="100000"/>
                  <a:satMod val="115000"/>
                </a:srgbClr>
              </a:gs>
            </a:gsLst>
            <a:lin ang="0" scaled="1"/>
            <a:tileRect/>
          </a:gradFill>
          <a:ln w="25400" cap="flat" cmpd="sng" algn="ctr">
            <a:solidFill>
              <a:srgbClr val="00B0F0"/>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8" name="圆角矩形 37"/>
          <p:cNvSpPr/>
          <p:nvPr/>
        </p:nvSpPr>
        <p:spPr>
          <a:xfrm>
            <a:off x="3017000" y="3500169"/>
            <a:ext cx="1129811" cy="2733701"/>
          </a:xfrm>
          <a:prstGeom prst="roundRect">
            <a:avLst>
              <a:gd name="adj" fmla="val 9575"/>
            </a:avLst>
          </a:prstGeom>
          <a:noFill/>
          <a:ln w="25400" cap="flat" cmpd="sng" algn="ctr">
            <a:solidFill>
              <a:srgbClr val="00B0F0"/>
            </a:solidFill>
            <a:prstDash val="sysDash"/>
          </a:ln>
          <a:effectLst>
            <a:outerShdw blurRad="50800" dir="5400000" algn="t" rotWithShape="0">
              <a:prstClr val="black">
                <a:alpha val="8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39" name="圆角矩形 38"/>
          <p:cNvSpPr/>
          <p:nvPr/>
        </p:nvSpPr>
        <p:spPr>
          <a:xfrm>
            <a:off x="4816150" y="3417059"/>
            <a:ext cx="1273684" cy="2892261"/>
          </a:xfrm>
          <a:prstGeom prst="roundRect">
            <a:avLst>
              <a:gd name="adj" fmla="val 9754"/>
            </a:avLst>
          </a:prstGeom>
          <a:gradFill flip="none" rotWithShape="1">
            <a:gsLst>
              <a:gs pos="98000">
                <a:srgbClr val="007EB0"/>
              </a:gs>
              <a:gs pos="12000">
                <a:srgbClr val="00B0F0">
                  <a:shade val="30000"/>
                  <a:satMod val="115000"/>
                </a:srgbClr>
              </a:gs>
              <a:gs pos="0">
                <a:srgbClr val="0092CE"/>
              </a:gs>
              <a:gs pos="85000">
                <a:srgbClr val="00B0F0">
                  <a:shade val="67500"/>
                  <a:satMod val="115000"/>
                </a:srgbClr>
              </a:gs>
              <a:gs pos="88000">
                <a:srgbClr val="00B6FC"/>
              </a:gs>
              <a:gs pos="6000">
                <a:srgbClr val="00B0F0">
                  <a:shade val="100000"/>
                  <a:satMod val="115000"/>
                </a:srgbClr>
              </a:gs>
            </a:gsLst>
            <a:lin ang="0" scaled="1"/>
            <a:tileRect/>
          </a:gradFill>
          <a:ln w="25400" cap="flat" cmpd="sng" algn="ctr">
            <a:solidFill>
              <a:srgbClr val="00B0F0"/>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0" name="圆角矩形 39"/>
          <p:cNvSpPr/>
          <p:nvPr/>
        </p:nvSpPr>
        <p:spPr>
          <a:xfrm>
            <a:off x="4884189" y="3500169"/>
            <a:ext cx="1129811" cy="2733701"/>
          </a:xfrm>
          <a:prstGeom prst="roundRect">
            <a:avLst>
              <a:gd name="adj" fmla="val 9575"/>
            </a:avLst>
          </a:prstGeom>
          <a:noFill/>
          <a:ln w="25400" cap="flat" cmpd="sng" algn="ctr">
            <a:solidFill>
              <a:srgbClr val="00B0F0"/>
            </a:solidFill>
            <a:prstDash val="sysDash"/>
          </a:ln>
          <a:effectLst>
            <a:outerShdw blurRad="50800" dir="5400000" algn="t" rotWithShape="0">
              <a:prstClr val="black">
                <a:alpha val="8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1" name="圆角矩形 40"/>
          <p:cNvSpPr/>
          <p:nvPr/>
        </p:nvSpPr>
        <p:spPr>
          <a:xfrm>
            <a:off x="6683338" y="3417059"/>
            <a:ext cx="1273684" cy="2892261"/>
          </a:xfrm>
          <a:prstGeom prst="roundRect">
            <a:avLst>
              <a:gd name="adj" fmla="val 9754"/>
            </a:avLst>
          </a:prstGeom>
          <a:gradFill flip="none" rotWithShape="1">
            <a:gsLst>
              <a:gs pos="98000">
                <a:srgbClr val="007EB0"/>
              </a:gs>
              <a:gs pos="12000">
                <a:srgbClr val="00B0F0">
                  <a:shade val="30000"/>
                  <a:satMod val="115000"/>
                </a:srgbClr>
              </a:gs>
              <a:gs pos="0">
                <a:srgbClr val="0092CE"/>
              </a:gs>
              <a:gs pos="85000">
                <a:srgbClr val="00B0F0">
                  <a:shade val="67500"/>
                  <a:satMod val="115000"/>
                </a:srgbClr>
              </a:gs>
              <a:gs pos="88000">
                <a:srgbClr val="00B6FC"/>
              </a:gs>
              <a:gs pos="6000">
                <a:srgbClr val="00B0F0">
                  <a:shade val="100000"/>
                  <a:satMod val="115000"/>
                </a:srgbClr>
              </a:gs>
            </a:gsLst>
            <a:lin ang="0" scaled="1"/>
            <a:tileRect/>
          </a:gradFill>
          <a:ln w="25400" cap="flat" cmpd="sng" algn="ctr">
            <a:solidFill>
              <a:srgbClr val="00B0F0"/>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2" name="圆角矩形 41"/>
          <p:cNvSpPr/>
          <p:nvPr/>
        </p:nvSpPr>
        <p:spPr>
          <a:xfrm>
            <a:off x="6751377" y="3500169"/>
            <a:ext cx="1129811" cy="2733701"/>
          </a:xfrm>
          <a:prstGeom prst="roundRect">
            <a:avLst>
              <a:gd name="adj" fmla="val 9575"/>
            </a:avLst>
          </a:prstGeom>
          <a:noFill/>
          <a:ln w="25400" cap="flat" cmpd="sng" algn="ctr">
            <a:solidFill>
              <a:srgbClr val="00B0F0"/>
            </a:solidFill>
            <a:prstDash val="sysDash"/>
          </a:ln>
          <a:effectLst>
            <a:outerShdw blurRad="50800" dir="5400000" algn="t" rotWithShape="0">
              <a:prstClr val="black">
                <a:alpha val="8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3" name="椭圆 42"/>
          <p:cNvSpPr/>
          <p:nvPr/>
        </p:nvSpPr>
        <p:spPr>
          <a:xfrm>
            <a:off x="4929978" y="1666736"/>
            <a:ext cx="1024054" cy="1024054"/>
          </a:xfrm>
          <a:prstGeom prst="ellipse">
            <a:avLst/>
          </a:prstGeom>
          <a:gradFill flip="none" rotWithShape="1">
            <a:gsLst>
              <a:gs pos="98000">
                <a:srgbClr val="007EB0"/>
              </a:gs>
              <a:gs pos="12000">
                <a:srgbClr val="00B0F0">
                  <a:shade val="30000"/>
                  <a:satMod val="115000"/>
                </a:srgbClr>
              </a:gs>
              <a:gs pos="0">
                <a:srgbClr val="0092CE"/>
              </a:gs>
              <a:gs pos="85000">
                <a:srgbClr val="00B0F0">
                  <a:shade val="67500"/>
                  <a:satMod val="115000"/>
                </a:srgbClr>
              </a:gs>
              <a:gs pos="88000">
                <a:srgbClr val="00B6FC"/>
              </a:gs>
              <a:gs pos="6000">
                <a:srgbClr val="00B0F0">
                  <a:shade val="100000"/>
                  <a:satMod val="115000"/>
                </a:srgbClr>
              </a:gs>
            </a:gsLst>
            <a:lin ang="0" scaled="1"/>
            <a:tileRect/>
          </a:gradFill>
          <a:ln w="25400" cap="flat" cmpd="sng" algn="ctr">
            <a:solidFill>
              <a:srgbClr val="00B0F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4" name="椭圆 43"/>
          <p:cNvSpPr/>
          <p:nvPr/>
        </p:nvSpPr>
        <p:spPr>
          <a:xfrm>
            <a:off x="6792527" y="1666736"/>
            <a:ext cx="1024054" cy="1024054"/>
          </a:xfrm>
          <a:prstGeom prst="ellipse">
            <a:avLst/>
          </a:prstGeom>
          <a:gradFill flip="none" rotWithShape="1">
            <a:gsLst>
              <a:gs pos="98000">
                <a:srgbClr val="007EB0"/>
              </a:gs>
              <a:gs pos="12000">
                <a:srgbClr val="00B0F0">
                  <a:shade val="30000"/>
                  <a:satMod val="115000"/>
                </a:srgbClr>
              </a:gs>
              <a:gs pos="0">
                <a:srgbClr val="0092CE"/>
              </a:gs>
              <a:gs pos="85000">
                <a:srgbClr val="00B0F0">
                  <a:shade val="67500"/>
                  <a:satMod val="115000"/>
                </a:srgbClr>
              </a:gs>
              <a:gs pos="88000">
                <a:srgbClr val="00B6FC"/>
              </a:gs>
              <a:gs pos="6000">
                <a:srgbClr val="00B0F0">
                  <a:shade val="100000"/>
                  <a:satMod val="115000"/>
                </a:srgbClr>
              </a:gs>
            </a:gsLst>
            <a:lin ang="0" scaled="1"/>
            <a:tileRect/>
          </a:gradFill>
          <a:ln w="25400" cap="flat" cmpd="sng" algn="ctr">
            <a:solidFill>
              <a:srgbClr val="00B0F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5" name="椭圆 44"/>
          <p:cNvSpPr/>
          <p:nvPr/>
        </p:nvSpPr>
        <p:spPr>
          <a:xfrm>
            <a:off x="1433676" y="1865316"/>
            <a:ext cx="592285" cy="592285"/>
          </a:xfrm>
          <a:prstGeom prst="ellipse">
            <a:avLst/>
          </a:prstGeom>
          <a:solidFill>
            <a:srgbClr val="00B0F0">
              <a:alpha val="65882"/>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6" name="TextBox 45"/>
          <p:cNvSpPr txBox="1"/>
          <p:nvPr/>
        </p:nvSpPr>
        <p:spPr>
          <a:xfrm>
            <a:off x="1482078" y="1966796"/>
            <a:ext cx="646915" cy="486287"/>
          </a:xfrm>
          <a:prstGeom prst="rect">
            <a:avLst/>
          </a:prstGeom>
          <a:noFill/>
        </p:spPr>
        <p:txBody>
          <a:bodyPr wrap="square" rtlCol="0">
            <a:spAutoFit/>
          </a:bodyPr>
          <a:lstStyle/>
          <a:p>
            <a:pPr>
              <a:lnSpc>
                <a:spcPct val="80000"/>
              </a:lnSpc>
              <a:defRPr/>
            </a:pPr>
            <a:r>
              <a:rPr lang="en-US" altLang="zh-CN" sz="3200" b="1" kern="0" dirty="0">
                <a:solidFill>
                  <a:sysClr val="window" lastClr="FFFFFF"/>
                </a:solidFill>
                <a:latin typeface="Agency FB" pitchFamily="34" charset="0"/>
                <a:ea typeface="Gungsuh" pitchFamily="18" charset="-127"/>
              </a:rPr>
              <a:t>01</a:t>
            </a:r>
            <a:endParaRPr lang="zh-CN" altLang="en-US" sz="3200" b="1" kern="0" dirty="0">
              <a:solidFill>
                <a:sysClr val="window" lastClr="FFFFFF"/>
              </a:solidFill>
              <a:latin typeface="Agency FB" pitchFamily="34" charset="0"/>
              <a:ea typeface="Gungsuh" pitchFamily="18" charset="-127"/>
            </a:endParaRPr>
          </a:p>
        </p:txBody>
      </p:sp>
      <p:sp>
        <p:nvSpPr>
          <p:cNvPr id="47" name="椭圆 46"/>
          <p:cNvSpPr/>
          <p:nvPr/>
        </p:nvSpPr>
        <p:spPr>
          <a:xfrm>
            <a:off x="3252580" y="1865316"/>
            <a:ext cx="592285" cy="592285"/>
          </a:xfrm>
          <a:prstGeom prst="ellipse">
            <a:avLst/>
          </a:prstGeom>
          <a:solidFill>
            <a:srgbClr val="00B0F0">
              <a:alpha val="65882"/>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48" name="TextBox 47"/>
          <p:cNvSpPr txBox="1"/>
          <p:nvPr/>
        </p:nvSpPr>
        <p:spPr>
          <a:xfrm>
            <a:off x="3275224" y="1966796"/>
            <a:ext cx="646915" cy="486287"/>
          </a:xfrm>
          <a:prstGeom prst="rect">
            <a:avLst/>
          </a:prstGeom>
          <a:noFill/>
        </p:spPr>
        <p:txBody>
          <a:bodyPr wrap="square" rtlCol="0">
            <a:spAutoFit/>
          </a:bodyPr>
          <a:lstStyle/>
          <a:p>
            <a:pPr>
              <a:lnSpc>
                <a:spcPct val="80000"/>
              </a:lnSpc>
              <a:defRPr/>
            </a:pPr>
            <a:r>
              <a:rPr lang="en-US" altLang="zh-CN" sz="3200" b="1" kern="0" dirty="0">
                <a:solidFill>
                  <a:sysClr val="window" lastClr="FFFFFF"/>
                </a:solidFill>
                <a:latin typeface="Agency FB" pitchFamily="34" charset="0"/>
                <a:ea typeface="Gungsuh" pitchFamily="18" charset="-127"/>
              </a:rPr>
              <a:t>02</a:t>
            </a:r>
            <a:endParaRPr lang="zh-CN" altLang="en-US" sz="3200" b="1" kern="0" dirty="0">
              <a:solidFill>
                <a:sysClr val="window" lastClr="FFFFFF"/>
              </a:solidFill>
              <a:latin typeface="Agency FB" pitchFamily="34" charset="0"/>
              <a:ea typeface="Gungsuh" pitchFamily="18" charset="-127"/>
            </a:endParaRPr>
          </a:p>
        </p:txBody>
      </p:sp>
      <p:sp>
        <p:nvSpPr>
          <p:cNvPr id="49" name="椭圆 48"/>
          <p:cNvSpPr/>
          <p:nvPr/>
        </p:nvSpPr>
        <p:spPr>
          <a:xfrm>
            <a:off x="5132228" y="1865316"/>
            <a:ext cx="592285" cy="592285"/>
          </a:xfrm>
          <a:prstGeom prst="ellipse">
            <a:avLst/>
          </a:prstGeom>
          <a:solidFill>
            <a:srgbClr val="00B0F0">
              <a:alpha val="65882"/>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50" name="TextBox 49"/>
          <p:cNvSpPr txBox="1"/>
          <p:nvPr/>
        </p:nvSpPr>
        <p:spPr>
          <a:xfrm>
            <a:off x="5154872" y="1966796"/>
            <a:ext cx="646915" cy="486287"/>
          </a:xfrm>
          <a:prstGeom prst="rect">
            <a:avLst/>
          </a:prstGeom>
          <a:noFill/>
        </p:spPr>
        <p:txBody>
          <a:bodyPr wrap="square" rtlCol="0">
            <a:spAutoFit/>
          </a:bodyPr>
          <a:lstStyle/>
          <a:p>
            <a:pPr>
              <a:lnSpc>
                <a:spcPct val="80000"/>
              </a:lnSpc>
              <a:defRPr/>
            </a:pPr>
            <a:r>
              <a:rPr lang="en-US" altLang="zh-CN" sz="3200" b="1" kern="0" dirty="0">
                <a:solidFill>
                  <a:sysClr val="window" lastClr="FFFFFF"/>
                </a:solidFill>
                <a:latin typeface="Agency FB" pitchFamily="34" charset="0"/>
                <a:ea typeface="Gungsuh" pitchFamily="18" charset="-127"/>
              </a:rPr>
              <a:t>03</a:t>
            </a:r>
            <a:endParaRPr lang="zh-CN" altLang="en-US" sz="3200" b="1" kern="0" dirty="0">
              <a:solidFill>
                <a:sysClr val="window" lastClr="FFFFFF"/>
              </a:solidFill>
              <a:latin typeface="Agency FB" pitchFamily="34" charset="0"/>
              <a:ea typeface="Gungsuh" pitchFamily="18" charset="-127"/>
            </a:endParaRPr>
          </a:p>
        </p:txBody>
      </p:sp>
      <p:sp>
        <p:nvSpPr>
          <p:cNvPr id="51" name="椭圆 50"/>
          <p:cNvSpPr/>
          <p:nvPr/>
        </p:nvSpPr>
        <p:spPr>
          <a:xfrm>
            <a:off x="6997524" y="1865316"/>
            <a:ext cx="592285" cy="592285"/>
          </a:xfrm>
          <a:prstGeom prst="ellipse">
            <a:avLst/>
          </a:prstGeom>
          <a:solidFill>
            <a:srgbClr val="00B0F0">
              <a:alpha val="65882"/>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52" name="TextBox 51"/>
          <p:cNvSpPr txBox="1"/>
          <p:nvPr/>
        </p:nvSpPr>
        <p:spPr>
          <a:xfrm>
            <a:off x="7033047" y="1966796"/>
            <a:ext cx="646915" cy="486287"/>
          </a:xfrm>
          <a:prstGeom prst="rect">
            <a:avLst/>
          </a:prstGeom>
          <a:noFill/>
        </p:spPr>
        <p:txBody>
          <a:bodyPr wrap="square" rtlCol="0">
            <a:spAutoFit/>
          </a:bodyPr>
          <a:lstStyle/>
          <a:p>
            <a:pPr>
              <a:lnSpc>
                <a:spcPct val="80000"/>
              </a:lnSpc>
              <a:defRPr/>
            </a:pPr>
            <a:r>
              <a:rPr lang="en-US" altLang="zh-CN" sz="3200" b="1" kern="0" dirty="0">
                <a:solidFill>
                  <a:sysClr val="window" lastClr="FFFFFF"/>
                </a:solidFill>
                <a:latin typeface="Agency FB" pitchFamily="34" charset="0"/>
                <a:ea typeface="Gungsuh" pitchFamily="18" charset="-127"/>
              </a:rPr>
              <a:t>04</a:t>
            </a:r>
            <a:endParaRPr lang="zh-CN" altLang="en-US" sz="3200" b="1" kern="0" dirty="0">
              <a:solidFill>
                <a:sysClr val="window" lastClr="FFFFFF"/>
              </a:solidFill>
              <a:latin typeface="Agency FB" pitchFamily="34" charset="0"/>
              <a:ea typeface="Gungsuh" pitchFamily="18" charset="-127"/>
            </a:endParaRPr>
          </a:p>
        </p:txBody>
      </p:sp>
      <p:sp>
        <p:nvSpPr>
          <p:cNvPr id="53" name="TextBox 52"/>
          <p:cNvSpPr txBox="1"/>
          <p:nvPr/>
        </p:nvSpPr>
        <p:spPr>
          <a:xfrm>
            <a:off x="1073705" y="3761929"/>
            <a:ext cx="1253168" cy="338554"/>
          </a:xfrm>
          <a:prstGeom prst="rect">
            <a:avLst/>
          </a:prstGeom>
          <a:noFill/>
        </p:spPr>
        <p:txBody>
          <a:bodyPr wrap="square" rtlCol="0">
            <a:spAutoFit/>
          </a:bodyPr>
          <a:lstStyle>
            <a:defPPr>
              <a:defRPr lang="en-US"/>
            </a:defPPr>
            <a:lvl1pPr lvl="0" algn="ctr">
              <a:lnSpc>
                <a:spcPct val="100000"/>
              </a:lnSpc>
              <a:defRPr sz="4400" b="1" kern="0">
                <a:ln w="18415" cmpd="sng">
                  <a:noFill/>
                  <a:prstDash val="solid"/>
                </a:ln>
                <a:solidFill>
                  <a:schemeClr val="tx1">
                    <a:lumMod val="75000"/>
                    <a:lumOff val="25000"/>
                  </a:schemeClr>
                </a:solidFill>
                <a:effectLst>
                  <a:outerShdw dist="38100" dir="5400000" algn="t" rotWithShape="0">
                    <a:schemeClr val="bg1"/>
                  </a:outerShdw>
                </a:effectLst>
                <a:latin typeface="Agency FB" pitchFamily="34" charset="0"/>
                <a:ea typeface="微软雅黑" pitchFamily="34" charset="-122"/>
              </a:defRPr>
            </a:lvl1pPr>
          </a:lstStyle>
          <a:p>
            <a:pPr>
              <a:lnSpc>
                <a:spcPct val="80000"/>
              </a:lnSpc>
              <a:defRPr/>
            </a:pPr>
            <a:r>
              <a:rPr lang="zh-CN" altLang="en-US" sz="2000" dirty="0" smtClean="0">
                <a:solidFill>
                  <a:sysClr val="window" lastClr="FFFFFF"/>
                </a:solidFill>
                <a:effectLst/>
              </a:rPr>
              <a:t>宠儿</a:t>
            </a:r>
            <a:endParaRPr lang="zh-CN" altLang="en-US" sz="2000" dirty="0">
              <a:solidFill>
                <a:sysClr val="window" lastClr="FFFFFF"/>
              </a:solidFill>
              <a:effectLst/>
            </a:endParaRPr>
          </a:p>
        </p:txBody>
      </p:sp>
      <p:sp>
        <p:nvSpPr>
          <p:cNvPr id="54" name="TextBox 53"/>
          <p:cNvSpPr txBox="1"/>
          <p:nvPr/>
        </p:nvSpPr>
        <p:spPr>
          <a:xfrm>
            <a:off x="1213822" y="4233744"/>
            <a:ext cx="915171" cy="1569660"/>
          </a:xfrm>
          <a:prstGeom prst="rect">
            <a:avLst/>
          </a:prstGeom>
          <a:noFill/>
        </p:spPr>
        <p:txBody>
          <a:bodyPr wrap="square" rtlCol="0">
            <a:spAutoFit/>
          </a:bodyPr>
          <a:lstStyle>
            <a:defPPr>
              <a:defRPr lang="en-US"/>
            </a:defPPr>
            <a:lvl1pPr lvl="0" algn="ctr">
              <a:lnSpc>
                <a:spcPct val="80000"/>
              </a:lnSpc>
              <a:defRPr sz="2400" b="1" kern="0">
                <a:solidFill>
                  <a:schemeClr val="bg1"/>
                </a:solidFill>
                <a:latin typeface="Agency FB" pitchFamily="34" charset="0"/>
                <a:ea typeface="微软雅黑" pitchFamily="34" charset="-122"/>
              </a:defRPr>
            </a:lvl1pPr>
          </a:lstStyle>
          <a:p>
            <a:pPr fontAlgn="base">
              <a:spcBef>
                <a:spcPct val="0"/>
              </a:spcBef>
              <a:spcAft>
                <a:spcPct val="0"/>
              </a:spcAft>
            </a:pPr>
            <a:r>
              <a:rPr lang="zh-CN" altLang="en-US" sz="2000" dirty="0">
                <a:solidFill>
                  <a:prstClr val="white"/>
                </a:solidFill>
                <a:latin typeface="Candara" pitchFamily="34" charset="0"/>
              </a:rPr>
              <a:t>作为改革者的行业协会商会</a:t>
            </a:r>
            <a:endParaRPr lang="en-US" altLang="zh-CN" sz="2000" dirty="0">
              <a:solidFill>
                <a:prstClr val="white"/>
              </a:solidFill>
              <a:latin typeface="Candara" pitchFamily="34" charset="0"/>
            </a:endParaRPr>
          </a:p>
        </p:txBody>
      </p:sp>
      <p:sp>
        <p:nvSpPr>
          <p:cNvPr id="55" name="TextBox 54"/>
          <p:cNvSpPr txBox="1"/>
          <p:nvPr/>
        </p:nvSpPr>
        <p:spPr>
          <a:xfrm>
            <a:off x="2946339" y="3761929"/>
            <a:ext cx="1253168" cy="338554"/>
          </a:xfrm>
          <a:prstGeom prst="rect">
            <a:avLst/>
          </a:prstGeom>
          <a:noFill/>
        </p:spPr>
        <p:txBody>
          <a:bodyPr wrap="square" rtlCol="0">
            <a:spAutoFit/>
          </a:bodyPr>
          <a:lstStyle>
            <a:defPPr>
              <a:defRPr lang="en-US"/>
            </a:defPPr>
            <a:lvl1pPr lvl="0" algn="ctr">
              <a:lnSpc>
                <a:spcPct val="100000"/>
              </a:lnSpc>
              <a:defRPr sz="4400" b="1" kern="0">
                <a:ln w="18415" cmpd="sng">
                  <a:noFill/>
                  <a:prstDash val="solid"/>
                </a:ln>
                <a:solidFill>
                  <a:schemeClr val="tx1">
                    <a:lumMod val="75000"/>
                    <a:lumOff val="25000"/>
                  </a:schemeClr>
                </a:solidFill>
                <a:effectLst>
                  <a:outerShdw dist="38100" dir="5400000" algn="t" rotWithShape="0">
                    <a:schemeClr val="bg1"/>
                  </a:outerShdw>
                </a:effectLst>
                <a:latin typeface="Agency FB" pitchFamily="34" charset="0"/>
                <a:ea typeface="微软雅黑" pitchFamily="34" charset="-122"/>
              </a:defRPr>
            </a:lvl1pPr>
          </a:lstStyle>
          <a:p>
            <a:pPr>
              <a:lnSpc>
                <a:spcPct val="80000"/>
              </a:lnSpc>
              <a:defRPr/>
            </a:pPr>
            <a:r>
              <a:rPr lang="zh-CN" altLang="en-US" sz="2000" dirty="0" smtClean="0">
                <a:solidFill>
                  <a:sysClr val="window" lastClr="FFFFFF"/>
                </a:solidFill>
                <a:effectLst/>
              </a:rPr>
              <a:t>宠儿</a:t>
            </a:r>
            <a:endParaRPr lang="zh-CN" altLang="en-US" sz="2000" dirty="0">
              <a:solidFill>
                <a:sysClr val="window" lastClr="FFFFFF"/>
              </a:solidFill>
              <a:effectLst/>
            </a:endParaRPr>
          </a:p>
        </p:txBody>
      </p:sp>
      <p:sp>
        <p:nvSpPr>
          <p:cNvPr id="56" name="TextBox 55"/>
          <p:cNvSpPr txBox="1"/>
          <p:nvPr/>
        </p:nvSpPr>
        <p:spPr>
          <a:xfrm>
            <a:off x="3062329" y="4233744"/>
            <a:ext cx="933608" cy="1815882"/>
          </a:xfrm>
          <a:prstGeom prst="rect">
            <a:avLst/>
          </a:prstGeom>
          <a:noFill/>
        </p:spPr>
        <p:txBody>
          <a:bodyPr wrap="square" rtlCol="0">
            <a:spAutoFit/>
          </a:bodyPr>
          <a:lstStyle>
            <a:defPPr>
              <a:defRPr lang="en-US"/>
            </a:defPPr>
            <a:lvl1pPr lvl="0" algn="ctr">
              <a:lnSpc>
                <a:spcPct val="80000"/>
              </a:lnSpc>
              <a:defRPr sz="2400" b="1" kern="0">
                <a:solidFill>
                  <a:schemeClr val="bg1"/>
                </a:solidFill>
                <a:latin typeface="Agency FB" pitchFamily="34" charset="0"/>
                <a:ea typeface="微软雅黑" pitchFamily="34" charset="-122"/>
              </a:defRPr>
            </a:lvl1pPr>
          </a:lstStyle>
          <a:p>
            <a:pPr fontAlgn="base">
              <a:spcBef>
                <a:spcPct val="0"/>
              </a:spcBef>
              <a:spcAft>
                <a:spcPct val="0"/>
              </a:spcAft>
            </a:pPr>
            <a:r>
              <a:rPr lang="zh-CN" altLang="en-US" sz="2000" dirty="0">
                <a:solidFill>
                  <a:prstClr val="white"/>
                </a:solidFill>
                <a:latin typeface="Candara" pitchFamily="34" charset="0"/>
              </a:rPr>
              <a:t>作为政府助手的行业协会商会</a:t>
            </a:r>
            <a:endParaRPr lang="en-US" altLang="zh-CN" sz="2000" dirty="0">
              <a:solidFill>
                <a:prstClr val="white"/>
              </a:solidFill>
              <a:latin typeface="Candara" pitchFamily="34" charset="0"/>
            </a:endParaRPr>
          </a:p>
        </p:txBody>
      </p:sp>
      <p:sp>
        <p:nvSpPr>
          <p:cNvPr id="57" name="TextBox 56"/>
          <p:cNvSpPr txBox="1"/>
          <p:nvPr/>
        </p:nvSpPr>
        <p:spPr>
          <a:xfrm>
            <a:off x="4815421" y="3761929"/>
            <a:ext cx="1253168" cy="338554"/>
          </a:xfrm>
          <a:prstGeom prst="rect">
            <a:avLst/>
          </a:prstGeom>
          <a:noFill/>
        </p:spPr>
        <p:txBody>
          <a:bodyPr wrap="square" rtlCol="0">
            <a:spAutoFit/>
          </a:bodyPr>
          <a:lstStyle>
            <a:defPPr>
              <a:defRPr lang="en-US"/>
            </a:defPPr>
            <a:lvl1pPr lvl="0" algn="ctr">
              <a:lnSpc>
                <a:spcPct val="100000"/>
              </a:lnSpc>
              <a:defRPr sz="4400" b="1" kern="0">
                <a:ln w="18415" cmpd="sng">
                  <a:noFill/>
                  <a:prstDash val="solid"/>
                </a:ln>
                <a:solidFill>
                  <a:schemeClr val="tx1">
                    <a:lumMod val="75000"/>
                    <a:lumOff val="25000"/>
                  </a:schemeClr>
                </a:solidFill>
                <a:effectLst>
                  <a:outerShdw dist="38100" dir="5400000" algn="t" rotWithShape="0">
                    <a:schemeClr val="bg1"/>
                  </a:outerShdw>
                </a:effectLst>
                <a:latin typeface="Agency FB" pitchFamily="34" charset="0"/>
                <a:ea typeface="微软雅黑" pitchFamily="34" charset="-122"/>
              </a:defRPr>
            </a:lvl1pPr>
          </a:lstStyle>
          <a:p>
            <a:pPr>
              <a:lnSpc>
                <a:spcPct val="80000"/>
              </a:lnSpc>
              <a:defRPr/>
            </a:pPr>
            <a:r>
              <a:rPr lang="zh-CN" altLang="en-US" sz="2000" dirty="0" smtClean="0">
                <a:solidFill>
                  <a:sysClr val="window" lastClr="FFFFFF"/>
                </a:solidFill>
                <a:effectLst/>
              </a:rPr>
              <a:t>宠儿</a:t>
            </a:r>
            <a:endParaRPr lang="zh-CN" altLang="en-US" sz="2000" dirty="0">
              <a:solidFill>
                <a:sysClr val="window" lastClr="FFFFFF"/>
              </a:solidFill>
              <a:effectLst/>
            </a:endParaRPr>
          </a:p>
        </p:txBody>
      </p:sp>
      <p:sp>
        <p:nvSpPr>
          <p:cNvPr id="58" name="TextBox 57"/>
          <p:cNvSpPr txBox="1"/>
          <p:nvPr/>
        </p:nvSpPr>
        <p:spPr>
          <a:xfrm>
            <a:off x="5004048" y="4233744"/>
            <a:ext cx="797739" cy="1643527"/>
          </a:xfrm>
          <a:prstGeom prst="rect">
            <a:avLst/>
          </a:prstGeom>
          <a:noFill/>
        </p:spPr>
        <p:txBody>
          <a:bodyPr wrap="square" rtlCol="0">
            <a:spAutoFit/>
          </a:bodyPr>
          <a:lstStyle>
            <a:defPPr>
              <a:defRPr lang="en-US"/>
            </a:defPPr>
            <a:lvl1pPr lvl="0" algn="ctr">
              <a:lnSpc>
                <a:spcPct val="80000"/>
              </a:lnSpc>
              <a:defRPr sz="2400" b="1" kern="0">
                <a:solidFill>
                  <a:schemeClr val="bg1"/>
                </a:solidFill>
                <a:latin typeface="Agency FB" pitchFamily="34" charset="0"/>
                <a:ea typeface="微软雅黑" pitchFamily="34" charset="-122"/>
              </a:defRPr>
            </a:lvl1pPr>
          </a:lstStyle>
          <a:p>
            <a:pPr fontAlgn="base">
              <a:spcBef>
                <a:spcPct val="0"/>
              </a:spcBef>
              <a:spcAft>
                <a:spcPct val="0"/>
              </a:spcAft>
            </a:pPr>
            <a:r>
              <a:rPr lang="zh-CN" altLang="en-US" sz="1800" dirty="0">
                <a:solidFill>
                  <a:prstClr val="white"/>
                </a:solidFill>
                <a:latin typeface="Candara" pitchFamily="34" charset="0"/>
              </a:rPr>
              <a:t>作为改革风险消解   行业协会商会</a:t>
            </a:r>
            <a:endParaRPr lang="en-US" altLang="zh-CN" sz="1800" dirty="0">
              <a:solidFill>
                <a:prstClr val="white"/>
              </a:solidFill>
              <a:latin typeface="Candara" pitchFamily="34" charset="0"/>
            </a:endParaRPr>
          </a:p>
        </p:txBody>
      </p:sp>
      <p:sp>
        <p:nvSpPr>
          <p:cNvPr id="59" name="TextBox 58"/>
          <p:cNvSpPr txBox="1"/>
          <p:nvPr/>
        </p:nvSpPr>
        <p:spPr>
          <a:xfrm>
            <a:off x="6681131" y="3761929"/>
            <a:ext cx="1253168" cy="338554"/>
          </a:xfrm>
          <a:prstGeom prst="rect">
            <a:avLst/>
          </a:prstGeom>
          <a:noFill/>
        </p:spPr>
        <p:txBody>
          <a:bodyPr wrap="square" rtlCol="0">
            <a:spAutoFit/>
          </a:bodyPr>
          <a:lstStyle>
            <a:defPPr>
              <a:defRPr lang="en-US"/>
            </a:defPPr>
            <a:lvl1pPr lvl="0" algn="ctr">
              <a:lnSpc>
                <a:spcPct val="100000"/>
              </a:lnSpc>
              <a:defRPr sz="4400" b="1" kern="0">
                <a:ln w="18415" cmpd="sng">
                  <a:noFill/>
                  <a:prstDash val="solid"/>
                </a:ln>
                <a:solidFill>
                  <a:schemeClr val="tx1">
                    <a:lumMod val="75000"/>
                    <a:lumOff val="25000"/>
                  </a:schemeClr>
                </a:solidFill>
                <a:effectLst>
                  <a:outerShdw dist="38100" dir="5400000" algn="t" rotWithShape="0">
                    <a:schemeClr val="bg1"/>
                  </a:outerShdw>
                </a:effectLst>
                <a:latin typeface="Agency FB" pitchFamily="34" charset="0"/>
                <a:ea typeface="微软雅黑" pitchFamily="34" charset="-122"/>
              </a:defRPr>
            </a:lvl1pPr>
          </a:lstStyle>
          <a:p>
            <a:pPr>
              <a:lnSpc>
                <a:spcPct val="80000"/>
              </a:lnSpc>
              <a:defRPr/>
            </a:pPr>
            <a:r>
              <a:rPr lang="zh-CN" altLang="en-US" sz="2000" dirty="0" smtClean="0">
                <a:solidFill>
                  <a:sysClr val="window" lastClr="FFFFFF"/>
                </a:solidFill>
                <a:effectLst/>
              </a:rPr>
              <a:t>宠儿</a:t>
            </a:r>
            <a:endParaRPr lang="zh-CN" altLang="en-US" sz="2000" dirty="0">
              <a:solidFill>
                <a:sysClr val="window" lastClr="FFFFFF"/>
              </a:solidFill>
              <a:effectLst/>
            </a:endParaRPr>
          </a:p>
        </p:txBody>
      </p:sp>
      <p:sp>
        <p:nvSpPr>
          <p:cNvPr id="60" name="TextBox 59"/>
          <p:cNvSpPr txBox="1"/>
          <p:nvPr/>
        </p:nvSpPr>
        <p:spPr>
          <a:xfrm>
            <a:off x="6939054" y="4233745"/>
            <a:ext cx="834899" cy="1643527"/>
          </a:xfrm>
          <a:prstGeom prst="rect">
            <a:avLst/>
          </a:prstGeom>
          <a:noFill/>
        </p:spPr>
        <p:txBody>
          <a:bodyPr wrap="square" rtlCol="0">
            <a:spAutoFit/>
          </a:bodyPr>
          <a:lstStyle>
            <a:defPPr>
              <a:defRPr lang="en-US"/>
            </a:defPPr>
            <a:lvl1pPr lvl="0" algn="ctr">
              <a:lnSpc>
                <a:spcPct val="80000"/>
              </a:lnSpc>
              <a:defRPr sz="2400" b="1" kern="0">
                <a:solidFill>
                  <a:schemeClr val="bg1"/>
                </a:solidFill>
                <a:latin typeface="Agency FB" pitchFamily="34" charset="0"/>
                <a:ea typeface="微软雅黑" pitchFamily="34" charset="-122"/>
              </a:defRPr>
            </a:lvl1pPr>
          </a:lstStyle>
          <a:p>
            <a:pPr fontAlgn="base">
              <a:spcBef>
                <a:spcPct val="0"/>
              </a:spcBef>
              <a:spcAft>
                <a:spcPct val="0"/>
              </a:spcAft>
            </a:pPr>
            <a:r>
              <a:rPr lang="zh-CN" altLang="en-US" sz="1800" dirty="0">
                <a:solidFill>
                  <a:prstClr val="white"/>
                </a:solidFill>
                <a:latin typeface="Candara" pitchFamily="34" charset="0"/>
              </a:rPr>
              <a:t>作为经济引擎的行业协会商会</a:t>
            </a:r>
            <a:endParaRPr lang="en-US" altLang="zh-CN" sz="1800" dirty="0">
              <a:solidFill>
                <a:prstClr val="white"/>
              </a:solidFill>
              <a:latin typeface="Candara" pitchFamily="34" charset="0"/>
            </a:endParaRPr>
          </a:p>
        </p:txBody>
      </p:sp>
      <p:sp>
        <p:nvSpPr>
          <p:cNvPr id="61" name="TextBox 60"/>
          <p:cNvSpPr txBox="1"/>
          <p:nvPr/>
        </p:nvSpPr>
        <p:spPr>
          <a:xfrm>
            <a:off x="1860578" y="404664"/>
            <a:ext cx="5688632" cy="121264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defRPr/>
            </a:pPr>
            <a:r>
              <a:rPr lang="zh-CN" altLang="en-US" sz="2800" kern="0" dirty="0">
                <a:solidFill>
                  <a:sysClr val="windowText" lastClr="000000">
                    <a:lumMod val="65000"/>
                    <a:lumOff val="35000"/>
                  </a:sysClr>
                </a:solidFill>
              </a:rPr>
              <a:t>从“宠儿”到“弃子”：行业协会商会的社会地位变化</a:t>
            </a:r>
          </a:p>
        </p:txBody>
      </p:sp>
    </p:spTree>
    <p:extLst>
      <p:ext uri="{BB962C8B-B14F-4D97-AF65-F5344CB8AC3E}">
        <p14:creationId xmlns:p14="http://schemas.microsoft.com/office/powerpoint/2010/main" val="158768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36004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082" y="1067606"/>
            <a:ext cx="5136640" cy="365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13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23938" t="18858" r="13930" b="25943"/>
          <a:stretch/>
        </p:blipFill>
        <p:spPr>
          <a:xfrm>
            <a:off x="2079827" y="4707312"/>
            <a:ext cx="3356270" cy="1862656"/>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4427" y="51403"/>
            <a:ext cx="5400600" cy="4876797"/>
          </a:xfrm>
          <a:prstGeom prst="rect">
            <a:avLst/>
          </a:prstGeom>
        </p:spPr>
      </p:pic>
      <p:sp>
        <p:nvSpPr>
          <p:cNvPr id="15" name="TextBox 14"/>
          <p:cNvSpPr txBox="1"/>
          <p:nvPr/>
        </p:nvSpPr>
        <p:spPr>
          <a:xfrm>
            <a:off x="3537536" y="2781581"/>
            <a:ext cx="646915" cy="486287"/>
          </a:xfrm>
          <a:prstGeom prst="rect">
            <a:avLst/>
          </a:prstGeom>
          <a:noFill/>
        </p:spPr>
        <p:txBody>
          <a:bodyPr wrap="square" rtlCol="0">
            <a:spAutoFit/>
          </a:bodyPr>
          <a:lstStyle/>
          <a:p>
            <a:pPr>
              <a:lnSpc>
                <a:spcPct val="80000"/>
              </a:lnSpc>
              <a:defRPr/>
            </a:pPr>
            <a:r>
              <a:rPr lang="en-US" altLang="zh-CN" sz="3200" b="1" kern="0" dirty="0">
                <a:solidFill>
                  <a:sysClr val="window" lastClr="FFFFFF"/>
                </a:solidFill>
                <a:latin typeface="Agency FB" pitchFamily="34" charset="0"/>
                <a:ea typeface="Gungsuh" pitchFamily="18" charset="-127"/>
              </a:rPr>
              <a:t>01</a:t>
            </a:r>
            <a:endParaRPr lang="zh-CN" altLang="en-US" sz="3200" b="1" kern="0" dirty="0">
              <a:solidFill>
                <a:sysClr val="window" lastClr="FFFFFF"/>
              </a:solidFill>
              <a:latin typeface="Agency FB" pitchFamily="34" charset="0"/>
              <a:ea typeface="Gungsuh" pitchFamily="18" charset="-127"/>
            </a:endParaRPr>
          </a:p>
        </p:txBody>
      </p:sp>
      <p:sp>
        <p:nvSpPr>
          <p:cNvPr id="16" name="TextBox 15"/>
          <p:cNvSpPr txBox="1"/>
          <p:nvPr/>
        </p:nvSpPr>
        <p:spPr>
          <a:xfrm>
            <a:off x="1861454" y="3068960"/>
            <a:ext cx="1916109" cy="387798"/>
          </a:xfrm>
          <a:prstGeom prst="rect">
            <a:avLst/>
          </a:prstGeom>
          <a:noFill/>
        </p:spPr>
        <p:txBody>
          <a:bodyPr wrap="square" rtlCol="0">
            <a:spAutoFit/>
          </a:bodyPr>
          <a:lstStyle>
            <a:defPPr>
              <a:defRPr lang="en-US"/>
            </a:defPPr>
            <a:lvl1pPr lvl="0" algn="ctr">
              <a:lnSpc>
                <a:spcPct val="80000"/>
              </a:lnSpc>
              <a:defRPr sz="2400" b="1" kern="0">
                <a:solidFill>
                  <a:schemeClr val="bg1"/>
                </a:solidFill>
                <a:latin typeface="Agency FB" pitchFamily="34" charset="0"/>
                <a:ea typeface="微软雅黑" pitchFamily="34" charset="-122"/>
              </a:defRPr>
            </a:lvl1pPr>
          </a:lstStyle>
          <a:p>
            <a:pPr fontAlgn="base">
              <a:spcBef>
                <a:spcPct val="0"/>
              </a:spcBef>
              <a:spcAft>
                <a:spcPct val="0"/>
              </a:spcAft>
            </a:pPr>
            <a:r>
              <a:rPr lang="zh-CN" altLang="en-US" dirty="0" smtClean="0">
                <a:solidFill>
                  <a:prstClr val="white"/>
                </a:solidFill>
                <a:latin typeface="Candara" pitchFamily="34" charset="0"/>
              </a:rPr>
              <a:t>腐败份子</a:t>
            </a:r>
            <a:endParaRPr lang="en-US" altLang="zh-CN" dirty="0">
              <a:solidFill>
                <a:prstClr val="white"/>
              </a:solidFill>
              <a:latin typeface="Candara" pitchFamily="34" charset="0"/>
            </a:endParaRPr>
          </a:p>
        </p:txBody>
      </p:sp>
      <p:sp>
        <p:nvSpPr>
          <p:cNvPr id="17" name="TextBox 16"/>
          <p:cNvSpPr txBox="1"/>
          <p:nvPr/>
        </p:nvSpPr>
        <p:spPr>
          <a:xfrm>
            <a:off x="4231270" y="2759238"/>
            <a:ext cx="646915" cy="486287"/>
          </a:xfrm>
          <a:prstGeom prst="rect">
            <a:avLst/>
          </a:prstGeom>
          <a:noFill/>
        </p:spPr>
        <p:txBody>
          <a:bodyPr wrap="square" rtlCol="0">
            <a:spAutoFit/>
          </a:bodyPr>
          <a:lstStyle/>
          <a:p>
            <a:pPr>
              <a:lnSpc>
                <a:spcPct val="80000"/>
              </a:lnSpc>
              <a:defRPr/>
            </a:pPr>
            <a:r>
              <a:rPr lang="en-US" altLang="zh-CN" sz="3200" b="1" kern="0" dirty="0">
                <a:solidFill>
                  <a:sysClr val="window" lastClr="FFFFFF"/>
                </a:solidFill>
                <a:latin typeface="Agency FB" pitchFamily="34" charset="0"/>
                <a:ea typeface="Gungsuh" pitchFamily="18" charset="-127"/>
              </a:rPr>
              <a:t>02</a:t>
            </a:r>
            <a:endParaRPr lang="zh-CN" altLang="en-US" sz="3200" b="1" kern="0" dirty="0">
              <a:solidFill>
                <a:sysClr val="window" lastClr="FFFFFF"/>
              </a:solidFill>
              <a:latin typeface="Agency FB" pitchFamily="34" charset="0"/>
              <a:ea typeface="Gungsuh" pitchFamily="18" charset="-127"/>
            </a:endParaRPr>
          </a:p>
        </p:txBody>
      </p:sp>
      <p:sp>
        <p:nvSpPr>
          <p:cNvPr id="18" name="TextBox 17"/>
          <p:cNvSpPr txBox="1"/>
          <p:nvPr/>
        </p:nvSpPr>
        <p:spPr>
          <a:xfrm>
            <a:off x="4440451" y="3269090"/>
            <a:ext cx="2016224" cy="387798"/>
          </a:xfrm>
          <a:prstGeom prst="rect">
            <a:avLst/>
          </a:prstGeom>
          <a:noFill/>
        </p:spPr>
        <p:txBody>
          <a:bodyPr wrap="square" rtlCol="0">
            <a:spAutoFit/>
          </a:bodyPr>
          <a:lstStyle>
            <a:defPPr>
              <a:defRPr lang="en-US"/>
            </a:defPPr>
            <a:lvl1pPr lvl="0" algn="ctr">
              <a:lnSpc>
                <a:spcPct val="80000"/>
              </a:lnSpc>
              <a:defRPr sz="2400" b="1" kern="0">
                <a:solidFill>
                  <a:schemeClr val="bg1"/>
                </a:solidFill>
                <a:latin typeface="Agency FB" pitchFamily="34" charset="0"/>
                <a:ea typeface="微软雅黑" pitchFamily="34" charset="-122"/>
              </a:defRPr>
            </a:lvl1pPr>
          </a:lstStyle>
          <a:p>
            <a:pPr fontAlgn="base">
              <a:spcBef>
                <a:spcPct val="0"/>
              </a:spcBef>
              <a:spcAft>
                <a:spcPct val="0"/>
              </a:spcAft>
            </a:pPr>
            <a:r>
              <a:rPr lang="zh-CN" altLang="en-US" dirty="0" smtClean="0">
                <a:solidFill>
                  <a:prstClr val="white"/>
                </a:solidFill>
                <a:latin typeface="Candara" pitchFamily="34" charset="0"/>
              </a:rPr>
              <a:t>红顶中介</a:t>
            </a:r>
            <a:endParaRPr lang="en-US" altLang="zh-CN" dirty="0">
              <a:solidFill>
                <a:prstClr val="white"/>
              </a:solidFill>
              <a:latin typeface="Candara" pitchFamily="34" charset="0"/>
            </a:endParaRPr>
          </a:p>
        </p:txBody>
      </p:sp>
      <p:sp>
        <p:nvSpPr>
          <p:cNvPr id="19" name="TextBox 18"/>
          <p:cNvSpPr txBox="1"/>
          <p:nvPr/>
        </p:nvSpPr>
        <p:spPr>
          <a:xfrm>
            <a:off x="4204944" y="710465"/>
            <a:ext cx="646915" cy="486287"/>
          </a:xfrm>
          <a:prstGeom prst="rect">
            <a:avLst/>
          </a:prstGeom>
          <a:noFill/>
        </p:spPr>
        <p:txBody>
          <a:bodyPr wrap="square" rtlCol="0">
            <a:spAutoFit/>
          </a:bodyPr>
          <a:lstStyle/>
          <a:p>
            <a:pPr>
              <a:lnSpc>
                <a:spcPct val="80000"/>
              </a:lnSpc>
              <a:defRPr/>
            </a:pPr>
            <a:r>
              <a:rPr lang="en-US" altLang="zh-CN" sz="3200" b="1" kern="0" dirty="0">
                <a:solidFill>
                  <a:sysClr val="window" lastClr="FFFFFF"/>
                </a:solidFill>
                <a:latin typeface="Agency FB" pitchFamily="34" charset="0"/>
                <a:ea typeface="Gungsuh" pitchFamily="18" charset="-127"/>
              </a:rPr>
              <a:t>03</a:t>
            </a:r>
            <a:endParaRPr lang="zh-CN" altLang="en-US" sz="3200" b="1" kern="0" dirty="0">
              <a:solidFill>
                <a:sysClr val="window" lastClr="FFFFFF"/>
              </a:solidFill>
              <a:latin typeface="Agency FB" pitchFamily="34" charset="0"/>
              <a:ea typeface="Gungsuh" pitchFamily="18" charset="-127"/>
            </a:endParaRPr>
          </a:p>
        </p:txBody>
      </p:sp>
      <p:sp>
        <p:nvSpPr>
          <p:cNvPr id="20" name="TextBox 19"/>
          <p:cNvSpPr txBox="1"/>
          <p:nvPr/>
        </p:nvSpPr>
        <p:spPr>
          <a:xfrm>
            <a:off x="3419872" y="710465"/>
            <a:ext cx="646915" cy="486287"/>
          </a:xfrm>
          <a:prstGeom prst="rect">
            <a:avLst/>
          </a:prstGeom>
          <a:noFill/>
        </p:spPr>
        <p:txBody>
          <a:bodyPr wrap="square" rtlCol="0">
            <a:spAutoFit/>
          </a:bodyPr>
          <a:lstStyle/>
          <a:p>
            <a:pPr>
              <a:lnSpc>
                <a:spcPct val="80000"/>
              </a:lnSpc>
              <a:defRPr/>
            </a:pPr>
            <a:r>
              <a:rPr lang="en-US" altLang="zh-CN" sz="3200" b="1" kern="0" dirty="0">
                <a:solidFill>
                  <a:sysClr val="window" lastClr="FFFFFF"/>
                </a:solidFill>
                <a:latin typeface="Agency FB" pitchFamily="34" charset="0"/>
                <a:ea typeface="Gungsuh" pitchFamily="18" charset="-127"/>
              </a:rPr>
              <a:t>04</a:t>
            </a:r>
            <a:endParaRPr lang="zh-CN" altLang="en-US" sz="3200" b="1" kern="0" dirty="0">
              <a:solidFill>
                <a:sysClr val="window" lastClr="FFFFFF"/>
              </a:solidFill>
              <a:latin typeface="Agency FB" pitchFamily="34" charset="0"/>
              <a:ea typeface="Gungsuh" pitchFamily="18" charset="-127"/>
            </a:endParaRPr>
          </a:p>
        </p:txBody>
      </p:sp>
      <p:sp>
        <p:nvSpPr>
          <p:cNvPr id="21" name="TextBox 20"/>
          <p:cNvSpPr txBox="1"/>
          <p:nvPr/>
        </p:nvSpPr>
        <p:spPr>
          <a:xfrm>
            <a:off x="2195735" y="1095591"/>
            <a:ext cx="1916109" cy="584775"/>
          </a:xfrm>
          <a:prstGeom prst="rect">
            <a:avLst/>
          </a:prstGeom>
          <a:noFill/>
        </p:spPr>
        <p:txBody>
          <a:bodyPr wrap="square" rtlCol="0">
            <a:spAutoFit/>
          </a:bodyPr>
          <a:lstStyle>
            <a:defPPr>
              <a:defRPr lang="en-US"/>
            </a:defPPr>
            <a:lvl1pPr lvl="0" algn="ctr">
              <a:lnSpc>
                <a:spcPct val="80000"/>
              </a:lnSpc>
              <a:defRPr sz="2400" b="1" kern="0">
                <a:solidFill>
                  <a:schemeClr val="bg1"/>
                </a:solidFill>
                <a:latin typeface="Agency FB" pitchFamily="34" charset="0"/>
                <a:ea typeface="微软雅黑" pitchFamily="34" charset="-122"/>
              </a:defRPr>
            </a:lvl1pPr>
          </a:lstStyle>
          <a:p>
            <a:pPr fontAlgn="base">
              <a:spcBef>
                <a:spcPct val="0"/>
              </a:spcBef>
              <a:spcAft>
                <a:spcPct val="0"/>
              </a:spcAft>
            </a:pPr>
            <a:r>
              <a:rPr lang="zh-CN" altLang="en-US" sz="2000" dirty="0" smtClean="0">
                <a:solidFill>
                  <a:prstClr val="white"/>
                </a:solidFill>
                <a:latin typeface="Candara" pitchFamily="34" charset="0"/>
              </a:rPr>
              <a:t>经济发展的包袱</a:t>
            </a:r>
            <a:endParaRPr lang="en-US" altLang="zh-CN" sz="2000" dirty="0">
              <a:solidFill>
                <a:prstClr val="white"/>
              </a:solidFill>
              <a:latin typeface="Candara" pitchFamily="34" charset="0"/>
            </a:endParaRPr>
          </a:p>
        </p:txBody>
      </p:sp>
      <p:sp>
        <p:nvSpPr>
          <p:cNvPr id="22" name="TextBox 21"/>
          <p:cNvSpPr txBox="1"/>
          <p:nvPr/>
        </p:nvSpPr>
        <p:spPr>
          <a:xfrm>
            <a:off x="4427984" y="1538789"/>
            <a:ext cx="1916109" cy="338554"/>
          </a:xfrm>
          <a:prstGeom prst="rect">
            <a:avLst/>
          </a:prstGeom>
          <a:noFill/>
        </p:spPr>
        <p:txBody>
          <a:bodyPr wrap="square" rtlCol="0">
            <a:spAutoFit/>
          </a:bodyPr>
          <a:lstStyle>
            <a:defPPr>
              <a:defRPr lang="en-US"/>
            </a:defPPr>
            <a:lvl1pPr lvl="0" algn="ctr">
              <a:lnSpc>
                <a:spcPct val="80000"/>
              </a:lnSpc>
              <a:defRPr sz="2400" b="1" kern="0">
                <a:solidFill>
                  <a:schemeClr val="bg1"/>
                </a:solidFill>
                <a:latin typeface="Agency FB" pitchFamily="34" charset="0"/>
                <a:ea typeface="微软雅黑" pitchFamily="34" charset="-122"/>
              </a:defRPr>
            </a:lvl1pPr>
          </a:lstStyle>
          <a:p>
            <a:pPr fontAlgn="base">
              <a:spcBef>
                <a:spcPct val="0"/>
              </a:spcBef>
              <a:spcAft>
                <a:spcPct val="0"/>
              </a:spcAft>
            </a:pPr>
            <a:r>
              <a:rPr lang="zh-CN" altLang="en-US" sz="2000" dirty="0" smtClean="0">
                <a:solidFill>
                  <a:prstClr val="white"/>
                </a:solidFill>
                <a:latin typeface="Candara" pitchFamily="34" charset="0"/>
              </a:rPr>
              <a:t>二政府</a:t>
            </a:r>
            <a:endParaRPr lang="en-US" altLang="zh-CN" sz="2000" dirty="0">
              <a:solidFill>
                <a:prstClr val="white"/>
              </a:solidFill>
              <a:latin typeface="Candara" pitchFamily="34" charset="0"/>
            </a:endParaRPr>
          </a:p>
        </p:txBody>
      </p:sp>
      <p:sp>
        <p:nvSpPr>
          <p:cNvPr id="23" name="TextBox 22"/>
          <p:cNvSpPr txBox="1"/>
          <p:nvPr/>
        </p:nvSpPr>
        <p:spPr>
          <a:xfrm>
            <a:off x="4635371" y="4928200"/>
            <a:ext cx="3905705" cy="1252074"/>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defRPr/>
            </a:pPr>
            <a:r>
              <a:rPr lang="zh-CN" altLang="en-US" sz="2000" kern="0" dirty="0" smtClean="0">
                <a:solidFill>
                  <a:sysClr val="windowText" lastClr="000000">
                    <a:lumMod val="65000"/>
                    <a:lumOff val="35000"/>
                  </a:sysClr>
                </a:solidFill>
                <a:effectLst>
                  <a:reflection blurRad="6350" stA="44000" endPos="58000" dir="5400000" sy="-100000" algn="bl" rotWithShape="0"/>
                </a:effectLst>
              </a:rPr>
              <a:t>戴</a:t>
            </a:r>
            <a:r>
              <a:rPr lang="zh-CN" altLang="en-US" sz="2000" kern="0" dirty="0">
                <a:solidFill>
                  <a:sysClr val="windowText" lastClr="000000">
                    <a:lumMod val="65000"/>
                    <a:lumOff val="35000"/>
                  </a:sysClr>
                </a:solidFill>
                <a:effectLst>
                  <a:reflection blurRad="6350" stA="44000" endPos="58000" dir="5400000" sy="-100000" algn="bl" rotWithShape="0"/>
                </a:effectLst>
              </a:rPr>
              <a:t>市场的帽子</a:t>
            </a:r>
            <a:r>
              <a:rPr lang="en-US" altLang="zh-CN" sz="2000" kern="0" dirty="0">
                <a:solidFill>
                  <a:sysClr val="windowText" lastClr="000000">
                    <a:lumMod val="65000"/>
                    <a:lumOff val="35000"/>
                  </a:sysClr>
                </a:solidFill>
                <a:effectLst>
                  <a:reflection blurRad="6350" stA="44000" endPos="58000" dir="5400000" sy="-100000" algn="bl" rotWithShape="0"/>
                </a:effectLst>
              </a:rPr>
              <a:t>,</a:t>
            </a:r>
            <a:r>
              <a:rPr lang="zh-CN" altLang="en-US" sz="2000" kern="0" dirty="0">
                <a:solidFill>
                  <a:sysClr val="windowText" lastClr="000000">
                    <a:lumMod val="65000"/>
                    <a:lumOff val="35000"/>
                  </a:sysClr>
                </a:solidFill>
                <a:effectLst>
                  <a:reflection blurRad="6350" stA="44000" endPos="58000" dir="5400000" sy="-100000" algn="bl" rotWithShape="0"/>
                </a:effectLst>
              </a:rPr>
              <a:t>拿政府的鞭子</a:t>
            </a:r>
            <a:r>
              <a:rPr lang="en-US" altLang="zh-CN" sz="2000" kern="0" dirty="0">
                <a:solidFill>
                  <a:sysClr val="windowText" lastClr="000000">
                    <a:lumMod val="65000"/>
                    <a:lumOff val="35000"/>
                  </a:sysClr>
                </a:solidFill>
                <a:effectLst>
                  <a:reflection blurRad="6350" stA="44000" endPos="58000" dir="5400000" sy="-100000" algn="bl" rotWithShape="0"/>
                </a:effectLst>
              </a:rPr>
              <a:t>,</a:t>
            </a:r>
            <a:r>
              <a:rPr lang="zh-CN" altLang="en-US" sz="2000" kern="0" dirty="0">
                <a:solidFill>
                  <a:sysClr val="windowText" lastClr="000000">
                    <a:lumMod val="65000"/>
                    <a:lumOff val="35000"/>
                  </a:sysClr>
                </a:solidFill>
                <a:effectLst>
                  <a:reflection blurRad="6350" stA="44000" endPos="58000" dir="5400000" sy="-100000" algn="bl" rotWithShape="0"/>
                </a:effectLst>
              </a:rPr>
              <a:t>坐行业的轿子</a:t>
            </a:r>
            <a:r>
              <a:rPr lang="en-US" altLang="zh-CN" sz="2000" kern="0" dirty="0">
                <a:solidFill>
                  <a:sysClr val="windowText" lastClr="000000">
                    <a:lumMod val="65000"/>
                    <a:lumOff val="35000"/>
                  </a:sysClr>
                </a:solidFill>
                <a:effectLst>
                  <a:reflection blurRad="6350" stA="44000" endPos="58000" dir="5400000" sy="-100000" algn="bl" rotWithShape="0"/>
                </a:effectLst>
              </a:rPr>
              <a:t>,</a:t>
            </a:r>
            <a:r>
              <a:rPr lang="zh-CN" altLang="en-US" sz="2000" kern="0" dirty="0">
                <a:solidFill>
                  <a:sysClr val="windowText" lastClr="000000">
                    <a:lumMod val="65000"/>
                    <a:lumOff val="35000"/>
                  </a:sysClr>
                </a:solidFill>
                <a:effectLst>
                  <a:reflection blurRad="6350" stA="44000" endPos="58000" dir="5400000" sy="-100000" algn="bl" rotWithShape="0"/>
                </a:effectLst>
              </a:rPr>
              <a:t>收企业的票子</a:t>
            </a:r>
            <a:r>
              <a:rPr lang="en-US" altLang="zh-CN" sz="2000" kern="0" dirty="0">
                <a:solidFill>
                  <a:sysClr val="windowText" lastClr="000000">
                    <a:lumMod val="65000"/>
                    <a:lumOff val="35000"/>
                  </a:sysClr>
                </a:solidFill>
                <a:effectLst>
                  <a:reflection blurRad="6350" stA="44000" endPos="58000" dir="5400000" sy="-100000" algn="bl" rotWithShape="0"/>
                </a:effectLst>
              </a:rPr>
              <a:t>,</a:t>
            </a:r>
            <a:r>
              <a:rPr lang="zh-CN" altLang="en-US" sz="2000" kern="0" dirty="0">
                <a:solidFill>
                  <a:sysClr val="windowText" lastClr="000000">
                    <a:lumMod val="65000"/>
                    <a:lumOff val="35000"/>
                  </a:sysClr>
                </a:solidFill>
                <a:effectLst>
                  <a:reflection blurRad="6350" stA="44000" endPos="58000" dir="5400000" sy="-100000" algn="bl" rotWithShape="0"/>
                </a:effectLst>
              </a:rPr>
              <a:t>供官员兼职的</a:t>
            </a:r>
            <a:r>
              <a:rPr lang="zh-CN" altLang="en-US" sz="2000" kern="0" dirty="0" smtClean="0">
                <a:solidFill>
                  <a:sysClr val="windowText" lastClr="000000">
                    <a:lumMod val="65000"/>
                    <a:lumOff val="35000"/>
                  </a:sysClr>
                </a:solidFill>
                <a:effectLst>
                  <a:reflection blurRad="6350" stA="44000" endPos="58000" dir="5400000" sy="-100000" algn="bl" rotWithShape="0"/>
                </a:effectLst>
              </a:rPr>
              <a:t>位子</a:t>
            </a:r>
            <a:endParaRPr lang="zh-CN" altLang="en-US" sz="4000" kern="0" dirty="0">
              <a:solidFill>
                <a:sysClr val="windowText" lastClr="000000">
                  <a:lumMod val="65000"/>
                  <a:lumOff val="35000"/>
                </a:sysClr>
              </a:solidFill>
              <a:effectLst>
                <a:reflection blurRad="6350" stA="44000" endPos="58000" dir="5400000" sy="-100000" algn="bl" rotWithShape="0"/>
              </a:effectLst>
            </a:endParaRPr>
          </a:p>
        </p:txBody>
      </p:sp>
    </p:spTree>
    <p:extLst>
      <p:ext uri="{BB962C8B-B14F-4D97-AF65-F5344CB8AC3E}">
        <p14:creationId xmlns:p14="http://schemas.microsoft.com/office/powerpoint/2010/main" val="329593998"/>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6_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250</TotalTime>
  <Words>1984</Words>
  <Application>Microsoft Office PowerPoint</Application>
  <PresentationFormat>全屏显示(4:3)</PresentationFormat>
  <Paragraphs>291</Paragraphs>
  <Slides>26</Slides>
  <Notes>22</Notes>
  <HiddenSlides>0</HiddenSlides>
  <MMClips>0</MMClips>
  <ScaleCrop>false</ScaleCrop>
  <HeadingPairs>
    <vt:vector size="4" baseType="variant">
      <vt:variant>
        <vt:lpstr>主题</vt:lpstr>
      </vt:variant>
      <vt:variant>
        <vt:i4>20</vt:i4>
      </vt:variant>
      <vt:variant>
        <vt:lpstr>幻灯片标题</vt:lpstr>
      </vt:variant>
      <vt:variant>
        <vt:i4>26</vt:i4>
      </vt:variant>
    </vt:vector>
  </HeadingPairs>
  <TitlesOfParts>
    <vt:vector size="46" baseType="lpstr">
      <vt:lpstr>模板从 www.mysoeasy.com 下载</vt:lpstr>
      <vt:lpstr>1_模板从 www.mysoeasy.com 下载</vt:lpstr>
      <vt:lpstr>2_模板从 www.mysoeasy.com 下载</vt:lpstr>
      <vt:lpstr>3_模板从 www.mysoeasy.com 下载</vt:lpstr>
      <vt:lpstr>4_模板从 www.mysoeasy.com 下载</vt:lpstr>
      <vt:lpstr>5_模板从 www.mysoeasy.com 下载</vt:lpstr>
      <vt:lpstr>7_模板从 www.mysoeasy.com 下载</vt:lpstr>
      <vt:lpstr>波形</vt:lpstr>
      <vt:lpstr>6_模板从 www.mysoeasy.com 下载</vt:lpstr>
      <vt:lpstr>8_模板从 www.mysoeasy.com 下载</vt:lpstr>
      <vt:lpstr>9_模板从 www.mysoeasy.com 下载</vt:lpstr>
      <vt:lpstr>10_模板从 www.mysoeasy.com 下载</vt:lpstr>
      <vt:lpstr>11_模板从 www.mysoeasy.com 下载</vt:lpstr>
      <vt:lpstr>12_模板从 www.mysoeasy.com 下载</vt:lpstr>
      <vt:lpstr>13_模板从 www.mysoeasy.com 下载</vt:lpstr>
      <vt:lpstr>14_模板从 www.mysoeasy.com 下载</vt:lpstr>
      <vt:lpstr>15_模板从 www.mysoeasy.com 下载</vt:lpstr>
      <vt:lpstr>16_模板从 www.mysoeasy.com 下载</vt:lpstr>
      <vt:lpstr>17_模板从 www.mysoeasy.com 下载</vt:lpstr>
      <vt:lpstr>18_模板从 www.mysoeasy.com 下载</vt:lpstr>
      <vt:lpstr>行业协会商会脱钩问题的思考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断奶后的成长：脱钩后政府、行业协会商会和企业</vt:lpstr>
      <vt:lpstr>PowerPoint 演示文稿</vt:lpstr>
      <vt:lpstr>PowerPoint 演示文稿</vt:lpstr>
      <vt:lpstr>PowerPoint 演示文稿</vt:lpstr>
      <vt:lpstr>行业协会商会发展阶段和类型</vt:lpstr>
      <vt:lpstr>加强行业协会商会自身建设</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孔凡义</dc:creator>
  <cp:lastModifiedBy>孔凡义</cp:lastModifiedBy>
  <cp:revision>38</cp:revision>
  <dcterms:created xsi:type="dcterms:W3CDTF">2017-06-19T01:20:09Z</dcterms:created>
  <dcterms:modified xsi:type="dcterms:W3CDTF">2017-06-19T05:30:34Z</dcterms:modified>
</cp:coreProperties>
</file>